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14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15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9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3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3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notesSlides/notesSlide19.xml" ContentType="application/vnd.openxmlformats-officedocument.presentationml.notesSlide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4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4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50"/>
  </p:notesMasterIdLst>
  <p:handoutMasterIdLst>
    <p:handoutMasterId r:id="rId51"/>
  </p:handoutMasterIdLst>
  <p:sldIdLst>
    <p:sldId id="303" r:id="rId2"/>
    <p:sldId id="792" r:id="rId3"/>
    <p:sldId id="773" r:id="rId4"/>
    <p:sldId id="774" r:id="rId5"/>
    <p:sldId id="775" r:id="rId6"/>
    <p:sldId id="793" r:id="rId7"/>
    <p:sldId id="778" r:id="rId8"/>
    <p:sldId id="776" r:id="rId9"/>
    <p:sldId id="779" r:id="rId10"/>
    <p:sldId id="791" r:id="rId11"/>
    <p:sldId id="781" r:id="rId12"/>
    <p:sldId id="782" r:id="rId13"/>
    <p:sldId id="783" r:id="rId14"/>
    <p:sldId id="794" r:id="rId15"/>
    <p:sldId id="785" r:id="rId16"/>
    <p:sldId id="786" r:id="rId17"/>
    <p:sldId id="796" r:id="rId18"/>
    <p:sldId id="789" r:id="rId19"/>
    <p:sldId id="835" r:id="rId20"/>
    <p:sldId id="836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45" r:id="rId29"/>
    <p:sldId id="846" r:id="rId30"/>
    <p:sldId id="847" r:id="rId31"/>
    <p:sldId id="848" r:id="rId32"/>
    <p:sldId id="849" r:id="rId33"/>
    <p:sldId id="850" r:id="rId34"/>
    <p:sldId id="851" r:id="rId35"/>
    <p:sldId id="852" r:id="rId36"/>
    <p:sldId id="853" r:id="rId37"/>
    <p:sldId id="854" r:id="rId38"/>
    <p:sldId id="855" r:id="rId39"/>
    <p:sldId id="856" r:id="rId40"/>
    <p:sldId id="860" r:id="rId41"/>
    <p:sldId id="867" r:id="rId42"/>
    <p:sldId id="795" r:id="rId43"/>
    <p:sldId id="857" r:id="rId44"/>
    <p:sldId id="868" r:id="rId45"/>
    <p:sldId id="859" r:id="rId46"/>
    <p:sldId id="861" r:id="rId47"/>
    <p:sldId id="863" r:id="rId48"/>
    <p:sldId id="864" r:id="rId49"/>
  </p:sldIdLst>
  <p:sldSz cx="9144000" cy="5143500" type="screen16x9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F9F"/>
    <a:srgbClr val="FFB7B7"/>
    <a:srgbClr val="97E4FF"/>
    <a:srgbClr val="0000FF"/>
    <a:srgbClr val="0000CC"/>
    <a:srgbClr val="FFFFCC"/>
    <a:srgbClr val="72AF2F"/>
    <a:srgbClr val="000000"/>
    <a:srgbClr val="5C88D0"/>
    <a:srgbClr val="2A6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 autoAdjust="0"/>
    <p:restoredTop sz="94582" autoAdjust="0"/>
  </p:normalViewPr>
  <p:slideViewPr>
    <p:cSldViewPr snapToGrid="0">
      <p:cViewPr varScale="1">
        <p:scale>
          <a:sx n="145" d="100"/>
          <a:sy n="145" d="100"/>
        </p:scale>
        <p:origin x="56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2760" y="6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01_5G&#38656;&#27714;&#21644;&#35780;&#20272;\06.%20&#22269;&#20869;&#20132;&#27969;\2018.09-&#19975;&#34174;&#26448;&#26009;&#65288;5G&#33258;&#35780;&#20272;&#65289;\Self%20eval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P5D\%2333%202019.12\eMBB_yj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file:///D:\5G\ITU_SelfEvaluation\ITU_December_workshop\2018.10%203GPP%20workshop\2018.10%203GPP%20workshop\eMBB_yj.xlsx" TargetMode="External"/><Relationship Id="rId1" Type="http://schemas.openxmlformats.org/officeDocument/2006/relationships/themeOverride" Target="../theme/themeOverride2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oleObject" Target="file:///D:\5G\ITU_SelfEvaluation\ITU_December_workshop\2018.10%203GPP%20workshop\2018.10%203GPP%20workshop\eMBB_yj.xlsx" TargetMode="External"/><Relationship Id="rId1" Type="http://schemas.openxmlformats.org/officeDocument/2006/relationships/themeOverride" Target="../theme/themeOverrid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01_5G&#38656;&#27714;&#21644;&#35780;&#20272;\06.%20&#22269;&#20869;&#20132;&#27969;\2018.09-&#19975;&#34174;&#26448;&#26009;&#65288;5G&#33258;&#35780;&#20272;&#65289;\Self%20eval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P5D\%2333%202019.12\eMBB_yj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P5D\%2333%202019.12\eMBB_yj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G\ITU_SelfEvaluation\ITU_December_workshop\2018.10%203GPP%20workshop\2018.10%203GPP%20workshop\Compliance_yj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G\ITU_SelfEvaluation\ITU_December_workshop\2018.10%203GPP%20workshop\2018.10%203GPP%20workshop\Compliance_yj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Compliance_yj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01_5G&#38656;&#27714;&#21644;&#35780;&#20272;\03.%20&#26631;&#20934;&#20250;&#35758;\03.%203GPP%20RAN\RAN&#20840;&#20250;\2018.10%203GPP%20workshop\Compli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F:\01_5G&#38656;&#27714;&#21644;&#35780;&#20272;\03.%20&#26631;&#20934;&#20250;&#35758;\03.%203GPP%20RAN\RAN&#20840;&#20250;\2018.10%203GPP%20workshop\Compliance.xlsx" TargetMode="Externa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F:\01_5G&#38656;&#27714;&#21644;&#35780;&#20272;\03.%20&#26631;&#20934;&#20250;&#35758;\03.%203GPP%20RAN\RAN&#20840;&#20250;\2018.10%203GPP%20workshop\Compliance.xlsx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F:\01_5G&#38656;&#27714;&#21644;&#35780;&#20272;\03.%20&#26631;&#20934;&#20250;&#35758;\03.%203GPP%20RAN\RAN&#20840;&#20250;\2018.10%203GPP%20workshop\Compliance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eMBB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D:\5G\ITU_SelfEvaluation\ITU_December_workshop\2018.10%203GPP%20workshop\2018.10%203GPP%20workshop\Compliance_yj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D:\5G\ITU_SelfEvaluation\ITU_December_workshop\2018.10%203GPP%20workshop\2018.10%203GPP%20workshop\Compliance_yj.xlsx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Compliance_yj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Compliance_yj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G\ITU_SelfEvaluation\ITU_December_workshop\2018.10%203GPP%20workshop\2018.10%203GPP%20workshop\Compliance_yj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G\ITU_SelfEvaluation\ITU_December_workshop\2018.10%203GPP%20workshop\2018.10%203GPP%20workshop\Compliance_yj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09%20RAN%2381\&#19975;&#34174;&#28436;&#35762;\Self%20eval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10%203GPP%20workshop\Compli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3GPP%20RAN\2018.09%20RAN%2381\&#19975;&#34174;&#28436;&#35762;\Self%20ev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5G\ITU_SelfEvaluation\ITU_December_workshop\2018.10%203GPP%20workshop\2018.10%203GPP%20workshop\eMBB_yj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D:\3GPP%20RAN\2018.10%203GPP%20workshop\eMBB.xlsx" TargetMode="External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P5D\%2333%202019.12\eMBB_yj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PeakSE!$A$33</c:f>
              <c:strCache>
                <c:ptCount val="1"/>
                <c:pt idx="0">
                  <c:v>UL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altLang="zh-CN" smtClean="0"/>
                      <a:t>23.9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PeakSE!$B$32:$C$32</c:f>
              <c:strCache>
                <c:ptCount val="2"/>
                <c:pt idx="0">
                  <c:v>LTE DSUDD
(20 MHz BW, 15kHz SCS, 256QAM)</c:v>
                </c:pt>
                <c:pt idx="1">
                  <c:v>NR DDDSU
(100MHz BW, 30kHz SCS, 256QAM)</c:v>
                </c:pt>
              </c:strCache>
            </c:strRef>
          </c:cat>
          <c:val>
            <c:numRef>
              <c:f>PeakSE!$B$33:$C$33</c:f>
              <c:numCache>
                <c:formatCode>General</c:formatCode>
                <c:ptCount val="2"/>
                <c:pt idx="0">
                  <c:v>17.279999999999987</c:v>
                </c:pt>
                <c:pt idx="1">
                  <c:v>22.8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8207984"/>
        <c:axId val="538198464"/>
      </c:barChart>
      <c:catAx>
        <c:axId val="53820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538198464"/>
        <c:crosses val="autoZero"/>
        <c:auto val="1"/>
        <c:lblAlgn val="ctr"/>
        <c:lblOffset val="100"/>
        <c:noMultiLvlLbl val="0"/>
      </c:catAx>
      <c:valAx>
        <c:axId val="538198464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538207984"/>
        <c:crosses val="autoZero"/>
        <c:crossBetween val="between"/>
      </c:valAx>
      <c:spPr>
        <a:noFill/>
        <a:ln>
          <a:solidFill>
            <a:schemeClr val="bg1">
              <a:lumMod val="65000"/>
            </a:schemeClr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71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(UL)'!$A$17</c:f>
              <c:strCache>
                <c:ptCount val="1"/>
                <c:pt idx="0">
                  <c:v>DDDSU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'UP latency (UL)'!$B$16:$C$16</c:f>
              <c:strCache>
                <c:ptCount val="2"/>
                <c:pt idx="0">
                  <c:v>15 kHz SCS</c:v>
                </c:pt>
                <c:pt idx="1">
                  <c:v>30 kHz SCS</c:v>
                </c:pt>
              </c:strCache>
            </c:strRef>
          </c:cat>
          <c:val>
            <c:numRef>
              <c:f>'UP latency (UL)'!$B$17:$C$17</c:f>
              <c:numCache>
                <c:formatCode>General</c:formatCode>
                <c:ptCount val="2"/>
                <c:pt idx="0">
                  <c:v>3.79</c:v>
                </c:pt>
                <c:pt idx="1">
                  <c:v>1.96</c:v>
                </c:pt>
              </c:numCache>
            </c:numRef>
          </c:val>
        </c:ser>
        <c:ser>
          <c:idx val="1"/>
          <c:order val="1"/>
          <c:tx>
            <c:strRef>
              <c:f>'UP latency (UL)'!$A$18</c:f>
              <c:strCache>
                <c:ptCount val="1"/>
                <c:pt idx="0">
                  <c:v>DDDSU + SUL (15 kHz SCS)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'UP latency (UL)'!$B$16:$C$16</c:f>
              <c:strCache>
                <c:ptCount val="2"/>
                <c:pt idx="0">
                  <c:v>15 kHz SCS</c:v>
                </c:pt>
                <c:pt idx="1">
                  <c:v>30 kHz SCS</c:v>
                </c:pt>
              </c:strCache>
            </c:strRef>
          </c:cat>
          <c:val>
            <c:numRef>
              <c:f>'UP latency (UL)'!$B$18:$C$18</c:f>
              <c:numCache>
                <c:formatCode>General</c:formatCode>
                <c:ptCount val="2"/>
                <c:pt idx="0">
                  <c:v>1.51</c:v>
                </c:pt>
                <c:pt idx="1">
                  <c:v>1.49</c:v>
                </c:pt>
              </c:numCache>
            </c:numRef>
          </c:val>
        </c:ser>
        <c:ser>
          <c:idx val="2"/>
          <c:order val="2"/>
          <c:tx>
            <c:strRef>
              <c:f>'UP latency (UL)'!$A$19</c:f>
              <c:strCache>
                <c:ptCount val="1"/>
                <c:pt idx="0">
                  <c:v>DDDSU + SUL (30 kHz SCS)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cat>
            <c:strRef>
              <c:f>'UP latency (UL)'!$B$16:$C$16</c:f>
              <c:strCache>
                <c:ptCount val="2"/>
                <c:pt idx="0">
                  <c:v>15 kHz SCS</c:v>
                </c:pt>
                <c:pt idx="1">
                  <c:v>30 kHz SCS</c:v>
                </c:pt>
              </c:strCache>
            </c:strRef>
          </c:cat>
          <c:val>
            <c:numRef>
              <c:f>'UP latency (UL)'!$B$19:$C$19</c:f>
              <c:numCache>
                <c:formatCode>General</c:formatCode>
                <c:ptCount val="2"/>
                <c:pt idx="1">
                  <c:v>0.82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8859264"/>
        <c:axId val="298857584"/>
      </c:barChart>
      <c:catAx>
        <c:axId val="298859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298857584"/>
        <c:crosses val="autoZero"/>
        <c:auto val="1"/>
        <c:lblAlgn val="ctr"/>
        <c:lblOffset val="100"/>
        <c:noMultiLvlLbl val="0"/>
      </c:catAx>
      <c:valAx>
        <c:axId val="29885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2988592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3561653824329557"/>
          <c:y val="9.2016622922134694E-2"/>
          <c:w val="0.61186157321723089"/>
          <c:h val="0.27871552568848684"/>
        </c:manualLayout>
      </c:layout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826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(DL)'!$A$11</c:f>
              <c:strCache>
                <c:ptCount val="1"/>
                <c:pt idx="0">
                  <c:v>DSUUD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'UP latency (DL)'!$B$10:$D$10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(DL)'!$B$11:$D$11</c:f>
              <c:numCache>
                <c:formatCode>General</c:formatCode>
                <c:ptCount val="3"/>
                <c:pt idx="0">
                  <c:v>1.9000000000000001</c:v>
                </c:pt>
                <c:pt idx="1">
                  <c:v>0.99</c:v>
                </c:pt>
                <c:pt idx="2">
                  <c:v>0.58000000000000007</c:v>
                </c:pt>
              </c:numCache>
            </c:numRef>
          </c:val>
        </c:ser>
        <c:ser>
          <c:idx val="1"/>
          <c:order val="1"/>
          <c:tx>
            <c:strRef>
              <c:f>'UP latency (DL)'!$A$12</c:f>
              <c:strCache>
                <c:ptCount val="1"/>
                <c:pt idx="0">
                  <c:v>DUDU</c:v>
                </c:pt>
              </c:strCache>
            </c:strRef>
          </c:tx>
          <c:spPr>
            <a:solidFill>
              <a:srgbClr val="FF3300"/>
            </a:solidFill>
          </c:spPr>
          <c:invertIfNegative val="0"/>
          <c:cat>
            <c:strRef>
              <c:f>'UP latency (DL)'!$B$10:$D$10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(DL)'!$B$12:$D$12</c:f>
              <c:numCache>
                <c:formatCode>General</c:formatCode>
                <c:ptCount val="3"/>
                <c:pt idx="0">
                  <c:v>1.55</c:v>
                </c:pt>
                <c:pt idx="1">
                  <c:v>0.81</c:v>
                </c:pt>
                <c:pt idx="2">
                  <c:v>0.5</c:v>
                </c:pt>
              </c:numCache>
            </c:numRef>
          </c:val>
        </c:ser>
        <c:ser>
          <c:idx val="2"/>
          <c:order val="2"/>
          <c:tx>
            <c:strRef>
              <c:f>'UP latency (DL)'!$A$13</c:f>
              <c:strCache>
                <c:ptCount val="1"/>
                <c:pt idx="0">
                  <c:v>DDDXU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'UP latency (DL)'!$B$10:$D$10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(DL)'!$B$13:$D$13</c:f>
              <c:numCache>
                <c:formatCode>General</c:formatCode>
                <c:ptCount val="3"/>
                <c:pt idx="0">
                  <c:v>1.42</c:v>
                </c:pt>
                <c:pt idx="1">
                  <c:v>0.74000000000000021</c:v>
                </c:pt>
                <c:pt idx="2">
                  <c:v>0.4900000000000001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2183824"/>
        <c:axId val="502184944"/>
      </c:barChart>
      <c:catAx>
        <c:axId val="502183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02184944"/>
        <c:crosses val="autoZero"/>
        <c:auto val="1"/>
        <c:lblAlgn val="ctr"/>
        <c:lblOffset val="100"/>
        <c:noMultiLvlLbl val="0"/>
      </c:catAx>
      <c:valAx>
        <c:axId val="5021849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021838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4519952543735564"/>
          <c:y val="6.4475916619637572E-2"/>
          <c:w val="0.47551095653747161"/>
          <c:h val="0.17707750072907552"/>
        </c:manualLayout>
      </c:layout>
      <c:overlay val="0"/>
      <c:txPr>
        <a:bodyPr/>
        <a:lstStyle/>
        <a:p>
          <a:pPr>
            <a:defRPr sz="105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71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(DL)'!$A$3</c:f>
              <c:strCache>
                <c:ptCount val="1"/>
                <c:pt idx="0">
                  <c:v>Mapping type A (14 OS)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'UP latency (DL)'!$B$2:$D$2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(DL)'!$B$3:$D$3</c:f>
              <c:numCache>
                <c:formatCode>General</c:formatCode>
                <c:ptCount val="3"/>
                <c:pt idx="0">
                  <c:v>2</c:v>
                </c:pt>
                <c:pt idx="1">
                  <c:v>1.04</c:v>
                </c:pt>
                <c:pt idx="2">
                  <c:v>0.63000000000000023</c:v>
                </c:pt>
              </c:numCache>
            </c:numRef>
          </c:val>
        </c:ser>
        <c:ser>
          <c:idx val="1"/>
          <c:order val="1"/>
          <c:tx>
            <c:strRef>
              <c:f>'UP latency (DL)'!$A$4</c:f>
              <c:strCache>
                <c:ptCount val="1"/>
                <c:pt idx="0">
                  <c:v>Mapping type A (7 OS)</c:v>
                </c:pt>
              </c:strCache>
            </c:strRef>
          </c:tx>
          <c:spPr>
            <a:solidFill>
              <a:srgbClr val="FF3300"/>
            </a:solidFill>
          </c:spPr>
          <c:invertIfNegative val="0"/>
          <c:cat>
            <c:strRef>
              <c:f>'UP latency (DL)'!$B$2:$D$2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(DL)'!$B$4:$D$4</c:f>
              <c:numCache>
                <c:formatCode>General</c:formatCode>
                <c:ptCount val="3"/>
                <c:pt idx="0">
                  <c:v>1.25</c:v>
                </c:pt>
                <c:pt idx="1">
                  <c:v>0.71000000000000019</c:v>
                </c:pt>
                <c:pt idx="2">
                  <c:v>0.44</c:v>
                </c:pt>
              </c:numCache>
            </c:numRef>
          </c:val>
        </c:ser>
        <c:ser>
          <c:idx val="2"/>
          <c:order val="2"/>
          <c:tx>
            <c:strRef>
              <c:f>'UP latency (DL)'!$A$5</c:f>
              <c:strCache>
                <c:ptCount val="1"/>
                <c:pt idx="0">
                  <c:v>Mapping type B (7 OS)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'UP latency (DL)'!$B$2:$D$2</c:f>
              <c:strCache>
                <c:ptCount val="3"/>
                <c:pt idx="0">
                  <c:v>15 kHz</c:v>
                </c:pt>
                <c:pt idx="1">
                  <c:v>30 kHz</c:v>
                </c:pt>
                <c:pt idx="2">
                  <c:v>60 kHz</c:v>
                </c:pt>
              </c:strCache>
            </c:strRef>
          </c:cat>
          <c:val>
            <c:numRef>
              <c:f>'UP latency (DL)'!$B$5:$D$5</c:f>
              <c:numCache>
                <c:formatCode>General</c:formatCode>
                <c:ptCount val="3"/>
                <c:pt idx="0">
                  <c:v>1.08</c:v>
                </c:pt>
                <c:pt idx="1">
                  <c:v>0.59</c:v>
                </c:pt>
                <c:pt idx="2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7789328"/>
        <c:axId val="827789888"/>
      </c:barChart>
      <c:catAx>
        <c:axId val="827789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27789888"/>
        <c:crosses val="autoZero"/>
        <c:auto val="1"/>
        <c:lblAlgn val="ctr"/>
        <c:lblOffset val="100"/>
        <c:noMultiLvlLbl val="0"/>
      </c:catAx>
      <c:valAx>
        <c:axId val="827789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27789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8049763008407711"/>
          <c:y val="7.812773403324591E-2"/>
          <c:w val="0.54172456664558477"/>
          <c:h val="0.24487423817785495"/>
        </c:manualLayout>
      </c:layout>
      <c:overlay val="0"/>
      <c:txPr>
        <a:bodyPr/>
        <a:lstStyle/>
        <a:p>
          <a:pPr>
            <a:defRPr sz="105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868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(DL)'!$A$17</c:f>
              <c:strCache>
                <c:ptCount val="1"/>
                <c:pt idx="0">
                  <c:v>DDDSU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'UP latency (DL)'!$B$16:$C$16</c:f>
              <c:strCache>
                <c:ptCount val="2"/>
                <c:pt idx="0">
                  <c:v>15 kHz</c:v>
                </c:pt>
                <c:pt idx="1">
                  <c:v>30 kHz</c:v>
                </c:pt>
              </c:strCache>
            </c:strRef>
          </c:cat>
          <c:val>
            <c:numRef>
              <c:f>'UP latency (DL)'!$B$17:$C$17</c:f>
              <c:numCache>
                <c:formatCode>General</c:formatCode>
                <c:ptCount val="2"/>
                <c:pt idx="0">
                  <c:v>1.6700000000000004</c:v>
                </c:pt>
                <c:pt idx="1">
                  <c:v>0.9</c:v>
                </c:pt>
              </c:numCache>
            </c:numRef>
          </c:val>
        </c:ser>
        <c:ser>
          <c:idx val="1"/>
          <c:order val="1"/>
          <c:tx>
            <c:strRef>
              <c:f>'UP latency (DL)'!$A$18</c:f>
              <c:strCache>
                <c:ptCount val="1"/>
                <c:pt idx="0">
                  <c:v>DDDSU + SUL (15 kHz SCS)</c:v>
                </c:pt>
              </c:strCache>
            </c:strRef>
          </c:tx>
          <c:spPr>
            <a:solidFill>
              <a:srgbClr val="FF3300"/>
            </a:solidFill>
          </c:spPr>
          <c:invertIfNegative val="0"/>
          <c:cat>
            <c:strRef>
              <c:f>'UP latency (DL)'!$B$16:$C$16</c:f>
              <c:strCache>
                <c:ptCount val="2"/>
                <c:pt idx="0">
                  <c:v>15 kHz</c:v>
                </c:pt>
                <c:pt idx="1">
                  <c:v>30 kHz</c:v>
                </c:pt>
              </c:strCache>
            </c:strRef>
          </c:cat>
          <c:val>
            <c:numRef>
              <c:f>'UP latency (DL)'!$B$18:$C$18</c:f>
              <c:numCache>
                <c:formatCode>General</c:formatCode>
                <c:ptCount val="2"/>
                <c:pt idx="0">
                  <c:v>1.44</c:v>
                </c:pt>
                <c:pt idx="1">
                  <c:v>0.82000000000000017</c:v>
                </c:pt>
              </c:numCache>
            </c:numRef>
          </c:val>
        </c:ser>
        <c:ser>
          <c:idx val="2"/>
          <c:order val="2"/>
          <c:tx>
            <c:strRef>
              <c:f>'UP latency (DL)'!$A$19</c:f>
              <c:strCache>
                <c:ptCount val="1"/>
                <c:pt idx="0">
                  <c:v>DDDSU + SUL (30 kHz SCS)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'UP latency (DL)'!$B$16:$C$16</c:f>
              <c:strCache>
                <c:ptCount val="2"/>
                <c:pt idx="0">
                  <c:v>15 kHz</c:v>
                </c:pt>
                <c:pt idx="1">
                  <c:v>30 kHz</c:v>
                </c:pt>
              </c:strCache>
            </c:strRef>
          </c:cat>
          <c:val>
            <c:numRef>
              <c:f>'UP latency (DL)'!$B$19:$C$19</c:f>
              <c:numCache>
                <c:formatCode>General</c:formatCode>
                <c:ptCount val="2"/>
                <c:pt idx="1">
                  <c:v>0.82000000000000017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7793248"/>
        <c:axId val="827793808"/>
      </c:barChart>
      <c:catAx>
        <c:axId val="827793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27793808"/>
        <c:crosses val="autoZero"/>
        <c:auto val="1"/>
        <c:lblAlgn val="ctr"/>
        <c:lblOffset val="100"/>
        <c:noMultiLvlLbl val="0"/>
      </c:catAx>
      <c:valAx>
        <c:axId val="827793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27793248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34436534838534066"/>
          <c:y val="6.4475703455677019E-2"/>
          <c:w val="0.64213006891750879"/>
          <c:h val="0.26576050086762421"/>
        </c:manualLayout>
      </c:layout>
      <c:overlay val="0"/>
      <c:txPr>
        <a:bodyPr/>
        <a:lstStyle/>
        <a:p>
          <a:pPr>
            <a:defRPr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</c:spPr>
          <c:invertIfNegative val="0"/>
          <c:cat>
            <c:strRef>
              <c:f>'UP latency (DL)'!$B$25:$E$25</c:f>
              <c:strCache>
                <c:ptCount val="4"/>
                <c:pt idx="0">
                  <c:v>7OS</c:v>
                </c:pt>
                <c:pt idx="1">
                  <c:v>Mixed 2OS/3OS</c:v>
                </c:pt>
                <c:pt idx="2">
                  <c:v>3OS</c:v>
                </c:pt>
                <c:pt idx="3">
                  <c:v>2OS</c:v>
                </c:pt>
              </c:strCache>
            </c:strRef>
          </c:cat>
          <c:val>
            <c:numRef>
              <c:f>'UP latency (DL)'!$B$26:$E$26</c:f>
              <c:numCache>
                <c:formatCode>General</c:formatCode>
                <c:ptCount val="4"/>
                <c:pt idx="0">
                  <c:v>2.58</c:v>
                </c:pt>
                <c:pt idx="1">
                  <c:v>0.88</c:v>
                </c:pt>
                <c:pt idx="2">
                  <c:v>1.1000000000000001</c:v>
                </c:pt>
                <c:pt idx="3">
                  <c:v>0.7300000000000002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0572784"/>
        <c:axId val="510573344"/>
      </c:barChart>
      <c:catAx>
        <c:axId val="510572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3344"/>
        <c:crosses val="autoZero"/>
        <c:auto val="1"/>
        <c:lblAlgn val="ctr"/>
        <c:lblOffset val="100"/>
        <c:noMultiLvlLbl val="0"/>
      </c:catAx>
      <c:valAx>
        <c:axId val="510573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27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'UP latency (DL)'!$B$28</c:f>
              <c:strCache>
                <c:ptCount val="1"/>
                <c:pt idx="0">
                  <c:v>7OS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'UP latency (DL)'!$A$29:$A$30</c:f>
              <c:strCache>
                <c:ptCount val="2"/>
                <c:pt idx="0">
                  <c:v>DSUDD</c:v>
                </c:pt>
                <c:pt idx="1">
                  <c:v>DSUUD</c:v>
                </c:pt>
              </c:strCache>
            </c:strRef>
          </c:cat>
          <c:val>
            <c:numRef>
              <c:f>'UP latency (DL)'!$B$29:$B$30</c:f>
              <c:numCache>
                <c:formatCode>General</c:formatCode>
                <c:ptCount val="2"/>
                <c:pt idx="0">
                  <c:v>3.1</c:v>
                </c:pt>
                <c:pt idx="1">
                  <c:v>3.14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0575584"/>
        <c:axId val="510576144"/>
      </c:barChart>
      <c:catAx>
        <c:axId val="51057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6144"/>
        <c:crosses val="autoZero"/>
        <c:auto val="1"/>
        <c:lblAlgn val="ctr"/>
        <c:lblOffset val="100"/>
        <c:noMultiLvlLbl val="0"/>
      </c:catAx>
      <c:valAx>
        <c:axId val="510576144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5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'UP latency (UL)'!$A$38</c:f>
              <c:strCache>
                <c:ptCount val="1"/>
                <c:pt idx="0">
                  <c:v>FDD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'UP latency (UL)'!$B$37:$E$37</c:f>
              <c:strCache>
                <c:ptCount val="4"/>
                <c:pt idx="0">
                  <c:v>7OS</c:v>
                </c:pt>
                <c:pt idx="1">
                  <c:v>Mixed 2OS/3OS</c:v>
                </c:pt>
                <c:pt idx="2">
                  <c:v>3OS</c:v>
                </c:pt>
                <c:pt idx="3">
                  <c:v>2OS</c:v>
                </c:pt>
              </c:strCache>
            </c:strRef>
          </c:cat>
          <c:val>
            <c:numRef>
              <c:f>'UP latency (UL)'!$B$38:$E$38</c:f>
              <c:numCache>
                <c:formatCode>General</c:formatCode>
                <c:ptCount val="4"/>
                <c:pt idx="0">
                  <c:v>2.58</c:v>
                </c:pt>
                <c:pt idx="1">
                  <c:v>0.88</c:v>
                </c:pt>
                <c:pt idx="2">
                  <c:v>1.1000000000000001</c:v>
                </c:pt>
                <c:pt idx="3">
                  <c:v>0.7300000000000002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0578384"/>
        <c:axId val="510578944"/>
      </c:barChart>
      <c:catAx>
        <c:axId val="510578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8944"/>
        <c:crosses val="autoZero"/>
        <c:auto val="1"/>
        <c:lblAlgn val="ctr"/>
        <c:lblOffset val="100"/>
        <c:noMultiLvlLbl val="0"/>
      </c:catAx>
      <c:valAx>
        <c:axId val="5105789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105783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'UP latency (UL)'!$A$41</c:f>
              <c:strCache>
                <c:ptCount val="1"/>
                <c:pt idx="0">
                  <c:v>DSUUD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'UP latency (UL)'!$B$40</c:f>
              <c:strCache>
                <c:ptCount val="1"/>
                <c:pt idx="0">
                  <c:v>DSUUD</c:v>
                </c:pt>
              </c:strCache>
            </c:strRef>
          </c:cat>
          <c:val>
            <c:numRef>
              <c:f>'UP latency (UL)'!$B$41</c:f>
              <c:numCache>
                <c:formatCode>General</c:formatCode>
                <c:ptCount val="1"/>
                <c:pt idx="0">
                  <c:v>3.73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4897648"/>
        <c:axId val="834898208"/>
      </c:barChart>
      <c:catAx>
        <c:axId val="834897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898208"/>
        <c:crosses val="autoZero"/>
        <c:auto val="1"/>
        <c:lblAlgn val="ctr"/>
        <c:lblOffset val="100"/>
        <c:noMultiLvlLbl val="0"/>
      </c:catAx>
      <c:valAx>
        <c:axId val="83489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897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</c:spPr>
          <c:invertIfNegative val="0"/>
          <c:cat>
            <c:strRef>
              <c:f>Reliability!$B$4:$B$10</c:f>
              <c:strCache>
                <c:ptCount val="7"/>
                <c:pt idx="0">
                  <c:v>2x2 SU-MIMO,14os slot,
Slot aggregation, 
(1 PDCCH+2 PDSCH)
</c:v>
                </c:pt>
                <c:pt idx="1">
                  <c:v>2x2 SU-MIMO,4os non-slot, HARQ re-tx  (2 PDCCH+2 PDSCH)</c:v>
                </c:pt>
                <c:pt idx="2">
                  <c:v>2x2 SU-MIMO, 4os non-slot, One shot (1 PDCCH+1 PDSCH)</c:v>
                </c:pt>
                <c:pt idx="4">
                  <c:v>2x2 SU-MIMO, 14os slot, One shot 
(1 PDCCH+1 PDSCH)</c:v>
                </c:pt>
                <c:pt idx="5">
                  <c:v>2x2 SU-MIMO 
7os non-slot, One-shot (1 PDCCH+1 PDSCH)</c:v>
                </c:pt>
                <c:pt idx="6">
                  <c:v>2x2 SU-MIMO,
4os non-slot, Slot aggregation (1 PDCCH+2 PDSCH)</c:v>
                </c:pt>
              </c:strCache>
            </c:strRef>
          </c:cat>
          <c:val>
            <c:numRef>
              <c:f>Reliability!$C$4:$C$10</c:f>
              <c:numCache>
                <c:formatCode>0.0000%</c:formatCode>
                <c:ptCount val="7"/>
                <c:pt idx="0">
                  <c:v>0.99999899000000003</c:v>
                </c:pt>
                <c:pt idx="1">
                  <c:v>0.99999897999999998</c:v>
                </c:pt>
                <c:pt idx="2">
                  <c:v>0.99999649999999995</c:v>
                </c:pt>
                <c:pt idx="4">
                  <c:v>0.99999800000000005</c:v>
                </c:pt>
                <c:pt idx="5">
                  <c:v>0.99999499999999997</c:v>
                </c:pt>
                <c:pt idx="6">
                  <c:v>0.99999700000000002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4900448"/>
        <c:axId val="834901008"/>
      </c:barChart>
      <c:catAx>
        <c:axId val="834900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901008"/>
        <c:crosses val="autoZero"/>
        <c:auto val="1"/>
        <c:lblAlgn val="ctr"/>
        <c:lblOffset val="100"/>
        <c:noMultiLvlLbl val="0"/>
      </c:catAx>
      <c:valAx>
        <c:axId val="834901008"/>
        <c:scaling>
          <c:orientation val="minMax"/>
          <c:max val="1"/>
          <c:min val="0.99998399999999998"/>
        </c:scaling>
        <c:delete val="0"/>
        <c:axPos val="l"/>
        <c:majorGridlines/>
        <c:numFmt formatCode="0.0000%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90044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6401379833884073E-2"/>
          <c:y val="5.741029225158837E-2"/>
          <c:w val="0.89800292489059574"/>
          <c:h val="0.486679304012616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</c:spPr>
          <c:invertIfNegative val="0"/>
          <c:cat>
            <c:strRef>
              <c:f>Reliability!$B$25:$B$31</c:f>
              <c:strCache>
                <c:ptCount val="7"/>
                <c:pt idx="0">
                  <c:v>2x2 SU-MIMO, 4os non-slot Grant free, One shot (1 PUSCH)</c:v>
                </c:pt>
                <c:pt idx="1">
                  <c:v>1x16 SIMO, 14os slot, Grant free, One shot (1 PUSCH)</c:v>
                </c:pt>
                <c:pt idx="2">
                  <c:v>1x8 SIMO, 14os, Grant free, 2 repetitions (2 PUSCH)</c:v>
                </c:pt>
                <c:pt idx="4">
                  <c:v>2x2 SU-MIMO, 4os non-slot, Grant free, 2 repetitions (2 PUSCH)</c:v>
                </c:pt>
                <c:pt idx="5">
                  <c:v>1x8 SIMO, 14os slot, Grant free
One shot (1 PUSCH)</c:v>
                </c:pt>
                <c:pt idx="6">
                  <c:v>1x8 SIMO, 7os non-slot, 
One shot (1 PUSCH)</c:v>
                </c:pt>
              </c:strCache>
            </c:strRef>
          </c:cat>
          <c:val>
            <c:numRef>
              <c:f>Reliability!$C$25:$C$31</c:f>
              <c:numCache>
                <c:formatCode>0.0000%</c:formatCode>
                <c:ptCount val="7"/>
                <c:pt idx="0">
                  <c:v>0.99999280000000002</c:v>
                </c:pt>
                <c:pt idx="1">
                  <c:v>0.99999899999999997</c:v>
                </c:pt>
                <c:pt idx="2" formatCode="0.00000%">
                  <c:v>0.99999983999999997</c:v>
                </c:pt>
                <c:pt idx="4">
                  <c:v>0.99999819999999995</c:v>
                </c:pt>
                <c:pt idx="5" formatCode="0.00000%">
                  <c:v>0.99999990000000005</c:v>
                </c:pt>
                <c:pt idx="6">
                  <c:v>0.99999300000000002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0"/>
        <c:axId val="834903248"/>
        <c:axId val="834903808"/>
      </c:barChart>
      <c:catAx>
        <c:axId val="834903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903808"/>
        <c:crosses val="autoZero"/>
        <c:auto val="1"/>
        <c:lblAlgn val="ctr"/>
        <c:lblOffset val="100"/>
        <c:noMultiLvlLbl val="0"/>
      </c:catAx>
      <c:valAx>
        <c:axId val="834903808"/>
        <c:scaling>
          <c:orientation val="minMax"/>
          <c:min val="0.99998599999999993"/>
        </c:scaling>
        <c:delete val="0"/>
        <c:axPos val="l"/>
        <c:majorGridlines/>
        <c:numFmt formatCode="0.0000%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83490324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PeakSE!$A$27</c:f>
              <c:strCache>
                <c:ptCount val="1"/>
                <c:pt idx="0">
                  <c:v>DL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PeakSE!$B$26:$C$26</c:f>
              <c:strCache>
                <c:ptCount val="2"/>
                <c:pt idx="0">
                  <c:v>LTE DSUDD
(20 MHz BW, 15kHz SCS, 256QAM)</c:v>
                </c:pt>
                <c:pt idx="1">
                  <c:v>NR DDDSU
(100MHz BW, 30kHz SCS, 256QAM)</c:v>
                </c:pt>
              </c:strCache>
            </c:strRef>
          </c:cat>
          <c:val>
            <c:numRef>
              <c:f>PeakSE!$B$27:$C$27</c:f>
              <c:numCache>
                <c:formatCode>General</c:formatCode>
                <c:ptCount val="2"/>
                <c:pt idx="0">
                  <c:v>36.690000000000012</c:v>
                </c:pt>
                <c:pt idx="1">
                  <c:v>48.1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9151152"/>
        <c:axId val="379151712"/>
      </c:barChart>
      <c:catAx>
        <c:axId val="37915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79151712"/>
        <c:crosses val="autoZero"/>
        <c:auto val="1"/>
        <c:lblAlgn val="ctr"/>
        <c:lblOffset val="100"/>
        <c:noMultiLvlLbl val="0"/>
      </c:catAx>
      <c:valAx>
        <c:axId val="37915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79151152"/>
        <c:crosses val="autoZero"/>
        <c:crossBetween val="between"/>
      </c:valAx>
      <c:spPr>
        <a:noFill/>
        <a:ln>
          <a:solidFill>
            <a:schemeClr val="bg1">
              <a:lumMod val="65000"/>
            </a:schemeClr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71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'Connection density'!$C$23</c:f>
              <c:strCache>
                <c:ptCount val="1"/>
                <c:pt idx="0">
                  <c:v>NB-IoT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'Connection density'!$B$24</c:f>
              <c:strCache>
                <c:ptCount val="1"/>
                <c:pt idx="0">
                  <c:v>1x2 SIMO (Required bandwidth = 180 kHz)</c:v>
                </c:pt>
              </c:strCache>
            </c:strRef>
          </c:cat>
          <c:val>
            <c:numRef>
              <c:f>'Connection density'!$C$24</c:f>
              <c:numCache>
                <c:formatCode>General</c:formatCode>
                <c:ptCount val="1"/>
                <c:pt idx="0">
                  <c:v>43.691789</c:v>
                </c:pt>
              </c:numCache>
            </c:numRef>
          </c:val>
        </c:ser>
        <c:ser>
          <c:idx val="1"/>
          <c:order val="1"/>
          <c:tx>
            <c:strRef>
              <c:f>'Connection density'!$D$23</c:f>
              <c:strCache>
                <c:ptCount val="1"/>
                <c:pt idx="0">
                  <c:v>eMTC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'Connection density'!$B$24</c:f>
              <c:strCache>
                <c:ptCount val="1"/>
                <c:pt idx="0">
                  <c:v>1x2 SIMO (Required bandwidth = 180 kHz)</c:v>
                </c:pt>
              </c:strCache>
            </c:strRef>
          </c:cat>
          <c:val>
            <c:numRef>
              <c:f>'Connection density'!$D$24</c:f>
              <c:numCache>
                <c:formatCode>General</c:formatCode>
                <c:ptCount val="1"/>
                <c:pt idx="0">
                  <c:v>35.235515999999997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22544"/>
        <c:axId val="585623104"/>
      </c:barChart>
      <c:catAx>
        <c:axId val="585622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85623104"/>
        <c:crosses val="autoZero"/>
        <c:auto val="1"/>
        <c:lblAlgn val="ctr"/>
        <c:lblOffset val="100"/>
        <c:noMultiLvlLbl val="0"/>
      </c:catAx>
      <c:valAx>
        <c:axId val="585623104"/>
        <c:scaling>
          <c:orientation val="minMax"/>
          <c:min val="0"/>
        </c:scaling>
        <c:delete val="0"/>
        <c:axPos val="l"/>
        <c:majorGridlines/>
        <c:numFmt formatCode="#,##0.00_);[Red]\(#,##0.00\)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856225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5638369422572176"/>
          <c:y val="7.0249888595619231E-2"/>
          <c:w val="0.40750500246875077"/>
          <c:h val="0.17707750072907552"/>
        </c:manualLayout>
      </c:layout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71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'Connection density'!$C$23</c:f>
              <c:strCache>
                <c:ptCount val="1"/>
                <c:pt idx="0">
                  <c:v>NB-IoT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'Connection density'!$B$24</c:f>
              <c:strCache>
                <c:ptCount val="1"/>
                <c:pt idx="0">
                  <c:v>1x2 SIMO (Required bandwidth = 180 kHz)</c:v>
                </c:pt>
              </c:strCache>
            </c:strRef>
          </c:cat>
          <c:val>
            <c:numRef>
              <c:f>'Connection density'!$C$29</c:f>
              <c:numCache>
                <c:formatCode>General</c:formatCode>
                <c:ptCount val="1"/>
                <c:pt idx="0">
                  <c:v>2.3353190000000001</c:v>
                </c:pt>
              </c:numCache>
            </c:numRef>
          </c:val>
        </c:ser>
        <c:ser>
          <c:idx val="1"/>
          <c:order val="1"/>
          <c:tx>
            <c:strRef>
              <c:f>'Connection density'!$D$23</c:f>
              <c:strCache>
                <c:ptCount val="1"/>
                <c:pt idx="0">
                  <c:v>eMTC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'Connection density'!$B$24</c:f>
              <c:strCache>
                <c:ptCount val="1"/>
                <c:pt idx="0">
                  <c:v>1x2 SIMO (Required bandwidth = 180 kHz)</c:v>
                </c:pt>
              </c:strCache>
            </c:strRef>
          </c:cat>
          <c:val>
            <c:numRef>
              <c:f>'Connection density'!$D$29</c:f>
              <c:numCache>
                <c:formatCode>General</c:formatCode>
                <c:ptCount val="1"/>
                <c:pt idx="0">
                  <c:v>1.212909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25904"/>
        <c:axId val="585626464"/>
      </c:barChart>
      <c:catAx>
        <c:axId val="585625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85626464"/>
        <c:crosses val="autoZero"/>
        <c:auto val="1"/>
        <c:lblAlgn val="ctr"/>
        <c:lblOffset val="100"/>
        <c:noMultiLvlLbl val="0"/>
      </c:catAx>
      <c:valAx>
        <c:axId val="585626464"/>
        <c:scaling>
          <c:orientation val="minMax"/>
          <c:max val="2.5"/>
          <c:min val="0"/>
        </c:scaling>
        <c:delete val="0"/>
        <c:axPos val="l"/>
        <c:majorGridlines/>
        <c:numFmt formatCode="#,##0.00_);[Red]\(#,##0.00\)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85625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4249480533683281"/>
          <c:y val="5.7729857420062439E-2"/>
          <c:w val="0.40750500246875077"/>
          <c:h val="0.17707750072907552"/>
        </c:manualLayout>
      </c:layout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budget'!$C$2</c:f>
              <c:strCache>
                <c:ptCount val="1"/>
                <c:pt idx="0">
                  <c:v>Indoor Hotspot (4GHz, TDD)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budget'!$B$3:$B$6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budget'!$C$3:$C$6</c:f>
              <c:numCache>
                <c:formatCode>General</c:formatCode>
                <c:ptCount val="4"/>
                <c:pt idx="0">
                  <c:v>401.36</c:v>
                </c:pt>
                <c:pt idx="1">
                  <c:v>233.2</c:v>
                </c:pt>
                <c:pt idx="2">
                  <c:v>892.14</c:v>
                </c:pt>
                <c:pt idx="3">
                  <c:v>223.37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73984"/>
        <c:axId val="905874544"/>
      </c:barChart>
      <c:catAx>
        <c:axId val="905873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74544"/>
        <c:crosses val="autoZero"/>
        <c:auto val="1"/>
        <c:lblAlgn val="ctr"/>
        <c:lblOffset val="100"/>
        <c:noMultiLvlLbl val="0"/>
      </c:catAx>
      <c:valAx>
        <c:axId val="905874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73984"/>
        <c:crosses val="autoZero"/>
        <c:crossBetween val="between"/>
        <c:majorUnit val="2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budget'!$D$2</c:f>
              <c:strCache>
                <c:ptCount val="1"/>
                <c:pt idx="0">
                  <c:v>Dense Urban (4GHz, TDD)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budget'!$B$3:$B$6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budget'!$D$3:$D$6</c:f>
              <c:numCache>
                <c:formatCode>General</c:formatCode>
                <c:ptCount val="4"/>
                <c:pt idx="0">
                  <c:v>600.38</c:v>
                </c:pt>
                <c:pt idx="1">
                  <c:v>476.58</c:v>
                </c:pt>
                <c:pt idx="2">
                  <c:v>283.67</c:v>
                </c:pt>
                <c:pt idx="3">
                  <c:v>158.63999999999999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76784"/>
        <c:axId val="905877344"/>
      </c:barChart>
      <c:catAx>
        <c:axId val="905876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77344"/>
        <c:crosses val="autoZero"/>
        <c:auto val="1"/>
        <c:lblAlgn val="ctr"/>
        <c:lblOffset val="100"/>
        <c:noMultiLvlLbl val="0"/>
      </c:catAx>
      <c:valAx>
        <c:axId val="905877344"/>
        <c:scaling>
          <c:orientation val="minMax"/>
          <c:max val="1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76784"/>
        <c:crosses val="autoZero"/>
        <c:crossBetween val="between"/>
        <c:majorUnit val="2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budget'!$E$2</c:f>
              <c:strCache>
                <c:ptCount val="1"/>
                <c:pt idx="0">
                  <c:v>Rural (700MHz, FDD)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budget'!$B$3:$B$6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budget'!$E$3:$E$6</c:f>
              <c:numCache>
                <c:formatCode>General</c:formatCode>
                <c:ptCount val="4"/>
                <c:pt idx="0">
                  <c:v>5467.81</c:v>
                </c:pt>
                <c:pt idx="1">
                  <c:v>4039.44</c:v>
                </c:pt>
                <c:pt idx="2">
                  <c:v>2816.14</c:v>
                </c:pt>
                <c:pt idx="3">
                  <c:v>1540.15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79584"/>
        <c:axId val="905880144"/>
      </c:barChart>
      <c:catAx>
        <c:axId val="905879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0144"/>
        <c:crosses val="autoZero"/>
        <c:auto val="1"/>
        <c:lblAlgn val="ctr"/>
        <c:lblOffset val="100"/>
        <c:noMultiLvlLbl val="0"/>
      </c:catAx>
      <c:valAx>
        <c:axId val="905880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79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budget'!$F$2</c:f>
              <c:strCache>
                <c:ptCount val="1"/>
                <c:pt idx="0">
                  <c:v>Urban Macro-URLLC (700MHz, FDD)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budget'!$B$11:$B$14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budget'!$F$3:$F$6</c:f>
              <c:numCache>
                <c:formatCode>General</c:formatCode>
                <c:ptCount val="4"/>
                <c:pt idx="0">
                  <c:v>848.33</c:v>
                </c:pt>
                <c:pt idx="1">
                  <c:v>1004.6</c:v>
                </c:pt>
                <c:pt idx="2">
                  <c:v>303.17</c:v>
                </c:pt>
                <c:pt idx="3">
                  <c:v>316.01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82384"/>
        <c:axId val="905882944"/>
      </c:barChart>
      <c:catAx>
        <c:axId val="905882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2944"/>
        <c:crosses val="autoZero"/>
        <c:auto val="1"/>
        <c:lblAlgn val="ctr"/>
        <c:lblOffset val="100"/>
        <c:noMultiLvlLbl val="0"/>
      </c:catAx>
      <c:valAx>
        <c:axId val="905882944"/>
        <c:scaling>
          <c:orientation val="minMax"/>
          <c:max val="10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23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budget'!$C$10</c:f>
              <c:strCache>
                <c:ptCount val="1"/>
                <c:pt idx="0">
                  <c:v>Rural (700MHz, FDD)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budget'!$B$3:$B$6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budget'!$C$11:$C$14</c:f>
              <c:numCache>
                <c:formatCode>General</c:formatCode>
                <c:ptCount val="4"/>
                <c:pt idx="0">
                  <c:v>4591.78</c:v>
                </c:pt>
                <c:pt idx="1">
                  <c:v>3352.06</c:v>
                </c:pt>
                <c:pt idx="2">
                  <c:v>2613.96</c:v>
                </c:pt>
                <c:pt idx="3">
                  <c:v>1387.6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85184"/>
        <c:axId val="905885744"/>
      </c:barChart>
      <c:catAx>
        <c:axId val="905885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5744"/>
        <c:crosses val="autoZero"/>
        <c:auto val="1"/>
        <c:lblAlgn val="ctr"/>
        <c:lblOffset val="100"/>
        <c:noMultiLvlLbl val="0"/>
      </c:catAx>
      <c:valAx>
        <c:axId val="9058857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51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budget'!$E$10</c:f>
              <c:strCache>
                <c:ptCount val="1"/>
                <c:pt idx="0">
                  <c:v>Urban Macro-mMTC (eMTC)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budget'!$B$11:$B$14</c:f>
              <c:strCache>
                <c:ptCount val="4"/>
                <c:pt idx="0">
                  <c:v>PDCCH</c:v>
                </c:pt>
                <c:pt idx="1">
                  <c:v>PDSCH</c:v>
                </c:pt>
                <c:pt idx="2">
                  <c:v>PUCCH</c:v>
                </c:pt>
                <c:pt idx="3">
                  <c:v>PUSCH</c:v>
                </c:pt>
              </c:strCache>
            </c:strRef>
          </c:cat>
          <c:val>
            <c:numRef>
              <c:f>'Link budget'!$E$11:$E$14</c:f>
              <c:numCache>
                <c:formatCode>General</c:formatCode>
                <c:ptCount val="4"/>
                <c:pt idx="0">
                  <c:v>1588.54</c:v>
                </c:pt>
                <c:pt idx="1">
                  <c:v>1694.91</c:v>
                </c:pt>
                <c:pt idx="2">
                  <c:v>1680.52</c:v>
                </c:pt>
                <c:pt idx="3">
                  <c:v>1547.45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905887984"/>
        <c:axId val="905888544"/>
      </c:barChart>
      <c:catAx>
        <c:axId val="905887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8544"/>
        <c:crosses val="autoZero"/>
        <c:auto val="1"/>
        <c:lblAlgn val="ctr"/>
        <c:lblOffset val="100"/>
        <c:noMultiLvlLbl val="0"/>
      </c:catAx>
      <c:valAx>
        <c:axId val="905888544"/>
        <c:scaling>
          <c:orientation val="minMax"/>
          <c:max val="5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9058879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'Link budget'!$D$10</c:f>
              <c:strCache>
                <c:ptCount val="1"/>
                <c:pt idx="0">
                  <c:v>Urban Macro-mMTC (NB-IoT)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'Link budget'!$B$17:$B$20</c:f>
              <c:strCache>
                <c:ptCount val="4"/>
                <c:pt idx="0">
                  <c:v>NPDCCH</c:v>
                </c:pt>
                <c:pt idx="1">
                  <c:v>NPDSCH</c:v>
                </c:pt>
                <c:pt idx="2">
                  <c:v>NPUSCH (Format 2)</c:v>
                </c:pt>
                <c:pt idx="3">
                  <c:v>NPUSCH (Format 1)</c:v>
                </c:pt>
              </c:strCache>
            </c:strRef>
          </c:cat>
          <c:val>
            <c:numRef>
              <c:f>'Link budget'!$D$17:$D$20</c:f>
              <c:numCache>
                <c:formatCode>General</c:formatCode>
                <c:ptCount val="4"/>
                <c:pt idx="0">
                  <c:v>1778.97</c:v>
                </c:pt>
                <c:pt idx="1">
                  <c:v>1886.93</c:v>
                </c:pt>
                <c:pt idx="2">
                  <c:v>1760.78</c:v>
                </c:pt>
                <c:pt idx="3">
                  <c:v>1824.14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0"/>
        <c:axId val="611896112"/>
        <c:axId val="611896672"/>
      </c:barChart>
      <c:catAx>
        <c:axId val="611896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611896672"/>
        <c:crosses val="autoZero"/>
        <c:auto val="1"/>
        <c:lblAlgn val="ctr"/>
        <c:lblOffset val="100"/>
        <c:noMultiLvlLbl val="0"/>
      </c:catAx>
      <c:valAx>
        <c:axId val="611896672"/>
        <c:scaling>
          <c:orientation val="minMax"/>
          <c:max val="5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6118961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(NR!$I$23,NR!$I$25,NR!$I$27,NR!$I$29,NR!$I$31,NR!$I$33,NR!$I$24,NR!$I$26,NR!$I$28,NR!$I$30,NR!$I$32,NR!$I$34)</c:f>
              <c:numCache>
                <c:formatCode>General</c:formatCode>
                <c:ptCount val="12"/>
                <c:pt idx="0">
                  <c:v>16.88</c:v>
                </c:pt>
                <c:pt idx="1">
                  <c:v>19.91</c:v>
                </c:pt>
                <c:pt idx="2">
                  <c:v>22.33</c:v>
                </c:pt>
                <c:pt idx="3">
                  <c:v>17.37</c:v>
                </c:pt>
                <c:pt idx="4">
                  <c:v>21.11</c:v>
                </c:pt>
                <c:pt idx="5">
                  <c:v>19.29</c:v>
                </c:pt>
                <c:pt idx="6">
                  <c:v>15.2</c:v>
                </c:pt>
                <c:pt idx="7">
                  <c:v>11.4</c:v>
                </c:pt>
                <c:pt idx="8">
                  <c:v>22.48</c:v>
                </c:pt>
                <c:pt idx="9">
                  <c:v>15.6</c:v>
                </c:pt>
                <c:pt idx="10">
                  <c:v>21.3</c:v>
                </c:pt>
                <c:pt idx="11">
                  <c:v>10.6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11898912"/>
        <c:axId val="611899472"/>
      </c:barChart>
      <c:catAx>
        <c:axId val="611898912"/>
        <c:scaling>
          <c:orientation val="minMax"/>
        </c:scaling>
        <c:delete val="1"/>
        <c:axPos val="b"/>
        <c:majorTickMark val="none"/>
        <c:minorTickMark val="none"/>
        <c:tickLblPos val="none"/>
        <c:crossAx val="611899472"/>
        <c:crosses val="autoZero"/>
        <c:auto val="1"/>
        <c:lblAlgn val="ctr"/>
        <c:lblOffset val="100"/>
        <c:noMultiLvlLbl val="0"/>
      </c:catAx>
      <c:valAx>
        <c:axId val="61189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61189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F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('Peak data rate'!$B$2,'Peak data rate'!$B$6,'Peak data rate'!$D$2,'Peak data rate'!$D$6)</c:f>
              <c:numCache>
                <c:formatCode>General</c:formatCode>
                <c:ptCount val="4"/>
                <c:pt idx="0">
                  <c:v>38.6</c:v>
                </c:pt>
                <c:pt idx="1">
                  <c:v>171.2</c:v>
                </c:pt>
                <c:pt idx="2">
                  <c:v>18.899999999999999</c:v>
                </c:pt>
                <c:pt idx="3">
                  <c:v>64.599999999999994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axId val="379152832"/>
        <c:axId val="505613664"/>
      </c:barChart>
      <c:catAx>
        <c:axId val="379152832"/>
        <c:scaling>
          <c:orientation val="minMax"/>
        </c:scaling>
        <c:delete val="1"/>
        <c:axPos val="b"/>
        <c:majorTickMark val="out"/>
        <c:minorTickMark val="none"/>
        <c:tickLblPos val="none"/>
        <c:crossAx val="505613664"/>
        <c:crosses val="autoZero"/>
        <c:auto val="1"/>
        <c:lblAlgn val="ctr"/>
        <c:lblOffset val="100"/>
        <c:noMultiLvlLbl val="0"/>
      </c:catAx>
      <c:valAx>
        <c:axId val="505613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79152832"/>
        <c:crosses val="autoZero"/>
        <c:crossBetween val="between"/>
      </c:valAx>
      <c:spPr>
        <a:ln>
          <a:solidFill>
            <a:schemeClr val="bg1">
              <a:lumMod val="75000"/>
            </a:schemeClr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(NR!$I$11,NR!$I$13,NR!$I$15,NR!$I$17,NR!$I$19,NR!$I$21,NR!$I$12,NR!$I$14,NR!$I$16,NR!$I$18,NR!$I$20,NR!$I$22)</c:f>
              <c:numCache>
                <c:formatCode>General</c:formatCode>
                <c:ptCount val="12"/>
                <c:pt idx="0">
                  <c:v>0.59</c:v>
                </c:pt>
                <c:pt idx="1">
                  <c:v>1.18</c:v>
                </c:pt>
                <c:pt idx="2">
                  <c:v>0.81</c:v>
                </c:pt>
                <c:pt idx="3">
                  <c:v>0.56999999999999995</c:v>
                </c:pt>
                <c:pt idx="4">
                  <c:v>2.11</c:v>
                </c:pt>
                <c:pt idx="6">
                  <c:v>0.63</c:v>
                </c:pt>
                <c:pt idx="7">
                  <c:v>0.43</c:v>
                </c:pt>
                <c:pt idx="8">
                  <c:v>0.6</c:v>
                </c:pt>
                <c:pt idx="9">
                  <c:v>0.63</c:v>
                </c:pt>
                <c:pt idx="10">
                  <c:v>0.34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11901712"/>
        <c:axId val="611902272"/>
      </c:barChart>
      <c:catAx>
        <c:axId val="611901712"/>
        <c:scaling>
          <c:orientation val="minMax"/>
        </c:scaling>
        <c:delete val="1"/>
        <c:axPos val="b"/>
        <c:majorTickMark val="none"/>
        <c:minorTickMark val="none"/>
        <c:tickLblPos val="none"/>
        <c:crossAx val="611902272"/>
        <c:crosses val="autoZero"/>
        <c:auto val="1"/>
        <c:lblAlgn val="ctr"/>
        <c:lblOffset val="100"/>
        <c:noMultiLvlLbl val="0"/>
      </c:catAx>
      <c:valAx>
        <c:axId val="611902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61190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NR!$I$65:$I$72</c:f>
              <c:numCache>
                <c:formatCode>General</c:formatCode>
                <c:ptCount val="8"/>
                <c:pt idx="0">
                  <c:v>3.85</c:v>
                </c:pt>
                <c:pt idx="1">
                  <c:v>4.76</c:v>
                </c:pt>
                <c:pt idx="2">
                  <c:v>4.58</c:v>
                </c:pt>
                <c:pt idx="3">
                  <c:v>3.22</c:v>
                </c:pt>
                <c:pt idx="4">
                  <c:v>2.91</c:v>
                </c:pt>
                <c:pt idx="5">
                  <c:v>2.73</c:v>
                </c:pt>
                <c:pt idx="6">
                  <c:v>2.75</c:v>
                </c:pt>
                <c:pt idx="7">
                  <c:v>2.09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11904512"/>
        <c:axId val="611905072"/>
      </c:barChart>
      <c:catAx>
        <c:axId val="611904512"/>
        <c:scaling>
          <c:orientation val="minMax"/>
        </c:scaling>
        <c:delete val="1"/>
        <c:axPos val="b"/>
        <c:majorTickMark val="none"/>
        <c:minorTickMark val="none"/>
        <c:tickLblPos val="none"/>
        <c:crossAx val="611905072"/>
        <c:crosses val="autoZero"/>
        <c:auto val="1"/>
        <c:lblAlgn val="ctr"/>
        <c:lblOffset val="100"/>
        <c:noMultiLvlLbl val="0"/>
      </c:catAx>
      <c:valAx>
        <c:axId val="611905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61190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99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11907312"/>
        <c:axId val="611907872"/>
      </c:barChart>
      <c:catAx>
        <c:axId val="611907312"/>
        <c:scaling>
          <c:orientation val="minMax"/>
        </c:scaling>
        <c:delete val="1"/>
        <c:axPos val="b"/>
        <c:majorTickMark val="none"/>
        <c:minorTickMark val="none"/>
        <c:tickLblPos val="none"/>
        <c:crossAx val="611907872"/>
        <c:crosses val="autoZero"/>
        <c:auto val="1"/>
        <c:lblAlgn val="ctr"/>
        <c:lblOffset val="100"/>
        <c:noMultiLvlLbl val="0"/>
      </c:catAx>
      <c:valAx>
        <c:axId val="611907872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61190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206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15.04</a:t>
                    </a:r>
                    <a:endParaRPr lang="en-US" altLang="zh-CN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NR!$I$35:$I$36</c:f>
              <c:numCache>
                <c:formatCode>General</c:formatCode>
                <c:ptCount val="2"/>
                <c:pt idx="0">
                  <c:v>16.8</c:v>
                </c:pt>
                <c:pt idx="1">
                  <c:v>22.8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11910112"/>
        <c:axId val="611910672"/>
      </c:barChart>
      <c:catAx>
        <c:axId val="611910112"/>
        <c:scaling>
          <c:orientation val="minMax"/>
        </c:scaling>
        <c:delete val="1"/>
        <c:axPos val="b"/>
        <c:majorTickMark val="none"/>
        <c:minorTickMark val="none"/>
        <c:tickLblPos val="none"/>
        <c:crossAx val="611910672"/>
        <c:crosses val="autoZero"/>
        <c:auto val="1"/>
        <c:lblAlgn val="ctr"/>
        <c:lblOffset val="100"/>
        <c:noMultiLvlLbl val="0"/>
      </c:catAx>
      <c:valAx>
        <c:axId val="61191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61191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NR!$I$9:$I$10</c:f>
              <c:numCache>
                <c:formatCode>General</c:formatCode>
                <c:ptCount val="2"/>
                <c:pt idx="0">
                  <c:v>144</c:v>
                </c:pt>
                <c:pt idx="1">
                  <c:v>73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48224"/>
        <c:axId val="535748784"/>
      </c:barChart>
      <c:catAx>
        <c:axId val="535748224"/>
        <c:scaling>
          <c:orientation val="minMax"/>
        </c:scaling>
        <c:delete val="1"/>
        <c:axPos val="b"/>
        <c:majorTickMark val="none"/>
        <c:minorTickMark val="none"/>
        <c:tickLblPos val="none"/>
        <c:crossAx val="535748784"/>
        <c:crosses val="autoZero"/>
        <c:auto val="1"/>
        <c:lblAlgn val="ctr"/>
        <c:lblOffset val="100"/>
        <c:noMultiLvlLbl val="0"/>
      </c:catAx>
      <c:valAx>
        <c:axId val="535748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3574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NR!$I$7:$I$8</c:f>
              <c:numCache>
                <c:formatCode>General</c:formatCode>
                <c:ptCount val="2"/>
                <c:pt idx="0">
                  <c:v>48.9</c:v>
                </c:pt>
                <c:pt idx="1">
                  <c:v>25.8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51024"/>
        <c:axId val="535751584"/>
      </c:barChart>
      <c:catAx>
        <c:axId val="535751024"/>
        <c:scaling>
          <c:orientation val="minMax"/>
        </c:scaling>
        <c:delete val="1"/>
        <c:axPos val="b"/>
        <c:majorTickMark val="none"/>
        <c:minorTickMark val="none"/>
        <c:tickLblPos val="none"/>
        <c:crossAx val="535751584"/>
        <c:crosses val="autoZero"/>
        <c:auto val="1"/>
        <c:lblAlgn val="ctr"/>
        <c:lblOffset val="100"/>
        <c:noMultiLvlLbl val="0"/>
      </c:catAx>
      <c:valAx>
        <c:axId val="535751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3575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NR!$I$5:$I$6</c:f>
              <c:numCache>
                <c:formatCode>General</c:formatCode>
                <c:ptCount val="2"/>
                <c:pt idx="0">
                  <c:v>140.19999999999999</c:v>
                </c:pt>
                <c:pt idx="1">
                  <c:v>64.599999999999994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53824"/>
        <c:axId val="535754384"/>
      </c:barChart>
      <c:catAx>
        <c:axId val="535753824"/>
        <c:scaling>
          <c:orientation val="minMax"/>
        </c:scaling>
        <c:delete val="1"/>
        <c:axPos val="b"/>
        <c:majorTickMark val="none"/>
        <c:minorTickMark val="none"/>
        <c:tickLblPos val="none"/>
        <c:crossAx val="535754384"/>
        <c:crosses val="autoZero"/>
        <c:auto val="1"/>
        <c:lblAlgn val="ctr"/>
        <c:lblOffset val="100"/>
        <c:noMultiLvlLbl val="0"/>
      </c:catAx>
      <c:valAx>
        <c:axId val="535754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3575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600"/>
      </a:pPr>
      <a:endParaRPr lang="zh-CN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NR!$H$37:$H$40</c:f>
              <c:numCache>
                <c:formatCode>General</c:formatCode>
                <c:ptCount val="4"/>
                <c:pt idx="0">
                  <c:v>0.28000000000000008</c:v>
                </c:pt>
                <c:pt idx="1">
                  <c:v>0.28000000000000008</c:v>
                </c:pt>
                <c:pt idx="2">
                  <c:v>0.23</c:v>
                </c:pt>
                <c:pt idx="3">
                  <c:v>0.24000000000000013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56624"/>
        <c:axId val="535757184"/>
      </c:barChart>
      <c:catAx>
        <c:axId val="535756624"/>
        <c:scaling>
          <c:orientation val="minMax"/>
        </c:scaling>
        <c:delete val="1"/>
        <c:axPos val="b"/>
        <c:majorTickMark val="none"/>
        <c:minorTickMark val="none"/>
        <c:tickLblPos val="none"/>
        <c:crossAx val="535757184"/>
        <c:crosses val="autoZero"/>
        <c:auto val="1"/>
        <c:lblAlgn val="ctr"/>
        <c:lblOffset val="100"/>
        <c:noMultiLvlLbl val="0"/>
      </c:catAx>
      <c:valAx>
        <c:axId val="53575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3575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93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NR!$H$41:$H$42</c:f>
              <c:numCache>
                <c:formatCode>General</c:formatCode>
                <c:ptCount val="2"/>
                <c:pt idx="0">
                  <c:v>11.3</c:v>
                </c:pt>
                <c:pt idx="1">
                  <c:v>11.3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59424"/>
        <c:axId val="535759984"/>
      </c:barChart>
      <c:catAx>
        <c:axId val="535759424"/>
        <c:scaling>
          <c:orientation val="minMax"/>
        </c:scaling>
        <c:delete val="1"/>
        <c:axPos val="b"/>
        <c:majorTickMark val="none"/>
        <c:minorTickMark val="none"/>
        <c:tickLblPos val="none"/>
        <c:crossAx val="535759984"/>
        <c:crosses val="autoZero"/>
        <c:auto val="1"/>
        <c:lblAlgn val="ctr"/>
        <c:lblOffset val="100"/>
        <c:noMultiLvlLbl val="0"/>
      </c:catAx>
      <c:valAx>
        <c:axId val="535759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3575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35762224"/>
        <c:axId val="303837056"/>
      </c:barChart>
      <c:catAx>
        <c:axId val="535762224"/>
        <c:scaling>
          <c:orientation val="minMax"/>
        </c:scaling>
        <c:delete val="1"/>
        <c:axPos val="b"/>
        <c:majorTickMark val="none"/>
        <c:minorTickMark val="none"/>
        <c:tickLblPos val="none"/>
        <c:crossAx val="303837056"/>
        <c:crosses val="autoZero"/>
        <c:auto val="1"/>
        <c:lblAlgn val="ctr"/>
        <c:lblOffset val="100"/>
        <c:noMultiLvlLbl val="0"/>
      </c:catAx>
      <c:valAx>
        <c:axId val="30383705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53576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F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('Peak data rate'!$B$10,'Peak data rate'!$D$10)</c:f>
              <c:numCache>
                <c:formatCode>General</c:formatCode>
                <c:ptCount val="2"/>
                <c:pt idx="0">
                  <c:v>24</c:v>
                </c:pt>
                <c:pt idx="1">
                  <c:v>12.9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axId val="505617024"/>
        <c:axId val="505615344"/>
      </c:barChart>
      <c:catAx>
        <c:axId val="505617024"/>
        <c:scaling>
          <c:orientation val="minMax"/>
        </c:scaling>
        <c:delete val="1"/>
        <c:axPos val="b"/>
        <c:majorTickMark val="out"/>
        <c:minorTickMark val="none"/>
        <c:tickLblPos val="none"/>
        <c:crossAx val="505615344"/>
        <c:crosses val="autoZero"/>
        <c:auto val="1"/>
        <c:lblAlgn val="ctr"/>
        <c:lblOffset val="100"/>
        <c:noMultiLvlLbl val="0"/>
      </c:catAx>
      <c:valAx>
        <c:axId val="50561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05617024"/>
        <c:crosses val="autoZero"/>
        <c:crossBetween val="between"/>
      </c:valAx>
      <c:spPr>
        <a:ln>
          <a:solidFill>
            <a:schemeClr val="bg1">
              <a:lumMod val="75000"/>
            </a:schemeClr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9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NR!$R$54:$R$55</c:f>
              <c:numCache>
                <c:formatCode>0.00%</c:formatCode>
                <c:ptCount val="2"/>
                <c:pt idx="0">
                  <c:v>1.0000000000000005E-2</c:v>
                </c:pt>
                <c:pt idx="1">
                  <c:v>1.0000000000000005E-2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3839296"/>
        <c:axId val="303839856"/>
      </c:barChart>
      <c:catAx>
        <c:axId val="303839296"/>
        <c:scaling>
          <c:orientation val="minMax"/>
        </c:scaling>
        <c:delete val="1"/>
        <c:axPos val="b"/>
        <c:majorTickMark val="none"/>
        <c:minorTickMark val="none"/>
        <c:tickLblPos val="none"/>
        <c:crossAx val="303839856"/>
        <c:crosses val="autoZero"/>
        <c:auto val="1"/>
        <c:lblAlgn val="ctr"/>
        <c:lblOffset val="100"/>
        <c:noMultiLvlLbl val="0"/>
      </c:catAx>
      <c:valAx>
        <c:axId val="30383985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one"/>
        <c:crossAx val="30383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NR!$R$54:$R$55</c:f>
              <c:numCache>
                <c:formatCode>0.00%</c:formatCode>
                <c:ptCount val="2"/>
                <c:pt idx="0">
                  <c:v>1.0000000000000005E-2</c:v>
                </c:pt>
                <c:pt idx="1">
                  <c:v>1.0000000000000005E-2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3842096"/>
        <c:axId val="303842656"/>
      </c:barChart>
      <c:catAx>
        <c:axId val="303842096"/>
        <c:scaling>
          <c:orientation val="minMax"/>
        </c:scaling>
        <c:delete val="1"/>
        <c:axPos val="b"/>
        <c:majorTickMark val="none"/>
        <c:minorTickMark val="none"/>
        <c:tickLblPos val="none"/>
        <c:crossAx val="303842656"/>
        <c:crosses val="autoZero"/>
        <c:auto val="1"/>
        <c:lblAlgn val="ctr"/>
        <c:lblOffset val="100"/>
        <c:noMultiLvlLbl val="0"/>
      </c:catAx>
      <c:valAx>
        <c:axId val="30384265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one"/>
        <c:crossAx val="30384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3844896"/>
        <c:axId val="303845456"/>
      </c:barChart>
      <c:catAx>
        <c:axId val="303844896"/>
        <c:scaling>
          <c:orientation val="minMax"/>
        </c:scaling>
        <c:delete val="1"/>
        <c:axPos val="b"/>
        <c:majorTickMark val="none"/>
        <c:minorTickMark val="none"/>
        <c:tickLblPos val="none"/>
        <c:crossAx val="303845456"/>
        <c:crosses val="autoZero"/>
        <c:auto val="1"/>
        <c:lblAlgn val="ctr"/>
        <c:lblOffset val="100"/>
        <c:noMultiLvlLbl val="0"/>
      </c:catAx>
      <c:valAx>
        <c:axId val="30384545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303844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3847696"/>
        <c:axId val="303848256"/>
      </c:barChart>
      <c:catAx>
        <c:axId val="303847696"/>
        <c:scaling>
          <c:orientation val="minMax"/>
        </c:scaling>
        <c:delete val="1"/>
        <c:axPos val="b"/>
        <c:majorTickMark val="none"/>
        <c:minorTickMark val="none"/>
        <c:tickLblPos val="none"/>
        <c:crossAx val="303848256"/>
        <c:crosses val="autoZero"/>
        <c:auto val="1"/>
        <c:lblAlgn val="ctr"/>
        <c:lblOffset val="100"/>
        <c:noMultiLvlLbl val="0"/>
      </c:catAx>
      <c:valAx>
        <c:axId val="30384825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30384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9BBB59">
                <a:lumMod val="50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5"/>
            <c:invertIfNegative val="0"/>
            <c:bubble3D val="0"/>
            <c:spPr>
              <a:solidFill>
                <a:srgbClr val="9BBB59">
                  <a:lumMod val="75000"/>
                </a:srgb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invertIfNegative val="0"/>
            <c:bubble3D val="0"/>
            <c:spPr>
              <a:solidFill>
                <a:srgbClr val="9BBB59">
                  <a:lumMod val="75000"/>
                </a:srgb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invertIfNegative val="0"/>
            <c:bubble3D val="0"/>
            <c:spPr>
              <a:solidFill>
                <a:srgbClr val="9BBB59">
                  <a:lumMod val="75000"/>
                </a:srgbClr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1"/>
              <c:layout>
                <c:manualLayout>
                  <c:x val="-1.6721001115295491E-17"/>
                  <c:y val="0.2467735890091482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6.6884004461181965E-17"/>
                  <c:y val="0.19780093503064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3.648260569685942E-3"/>
                  <c:y val="0.12091078339279453"/>
                </c:manualLayout>
              </c:layout>
              <c:spPr>
                <a:solidFill>
                  <a:srgbClr val="9BBB59">
                    <a:lumMod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(LTE!$I$48,LTE!$I$50,LTE!$I$52,LTE!$I$54,LTE!$I$56,LTE!$I$49,LTE!$I$51,LTE!$I$53,LTE!$I$55,LTE!$I$57)</c:f>
              <c:numCache>
                <c:formatCode>General</c:formatCode>
                <c:ptCount val="10"/>
                <c:pt idx="0">
                  <c:v>0.42</c:v>
                </c:pt>
                <c:pt idx="1">
                  <c:v>0.52</c:v>
                </c:pt>
                <c:pt idx="2">
                  <c:v>0.28999999999999998</c:v>
                </c:pt>
                <c:pt idx="3">
                  <c:v>0.46</c:v>
                </c:pt>
                <c:pt idx="5">
                  <c:v>0.54</c:v>
                </c:pt>
                <c:pt idx="6">
                  <c:v>0.41</c:v>
                </c:pt>
                <c:pt idx="7">
                  <c:v>0.22</c:v>
                </c:pt>
                <c:pt idx="8">
                  <c:v>7.0000000000000007E-2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3850496"/>
        <c:axId val="303851056"/>
      </c:barChart>
      <c:catAx>
        <c:axId val="303850496"/>
        <c:scaling>
          <c:orientation val="minMax"/>
        </c:scaling>
        <c:delete val="1"/>
        <c:axPos val="b"/>
        <c:majorTickMark val="none"/>
        <c:minorTickMark val="none"/>
        <c:tickLblPos val="none"/>
        <c:crossAx val="303851056"/>
        <c:crosses val="autoZero"/>
        <c:auto val="1"/>
        <c:lblAlgn val="ctr"/>
        <c:lblOffset val="100"/>
        <c:noMultiLvlLbl val="0"/>
      </c:catAx>
      <c:valAx>
        <c:axId val="303851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30385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(LTE!$I$58,LTE!$I$60,LTE!$I$62,LTE!$I$64,LTE!$I$66,LTE!$I$59,LTE!$I$61,LTE!$I$63,LTE!$I$65,LTE!$I$67)</c:f>
              <c:numCache>
                <c:formatCode>General</c:formatCode>
                <c:ptCount val="10"/>
                <c:pt idx="0">
                  <c:v>11.88</c:v>
                </c:pt>
                <c:pt idx="1">
                  <c:v>14.91</c:v>
                </c:pt>
                <c:pt idx="2">
                  <c:v>11.22</c:v>
                </c:pt>
                <c:pt idx="3">
                  <c:v>14.75</c:v>
                </c:pt>
                <c:pt idx="4">
                  <c:v>6.86</c:v>
                </c:pt>
                <c:pt idx="5">
                  <c:v>8.84</c:v>
                </c:pt>
                <c:pt idx="6">
                  <c:v>7.68</c:v>
                </c:pt>
                <c:pt idx="7">
                  <c:v>4.3</c:v>
                </c:pt>
                <c:pt idx="8">
                  <c:v>10.5</c:v>
                </c:pt>
                <c:pt idx="9">
                  <c:v>3.36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64396688"/>
        <c:axId val="964397248"/>
      </c:barChart>
      <c:catAx>
        <c:axId val="964396688"/>
        <c:scaling>
          <c:orientation val="minMax"/>
        </c:scaling>
        <c:delete val="1"/>
        <c:axPos val="b"/>
        <c:majorTickMark val="none"/>
        <c:minorTickMark val="none"/>
        <c:tickLblPos val="none"/>
        <c:crossAx val="964397248"/>
        <c:crosses val="autoZero"/>
        <c:auto val="1"/>
        <c:lblAlgn val="ctr"/>
        <c:lblOffset val="100"/>
        <c:noMultiLvlLbl val="0"/>
      </c:catAx>
      <c:valAx>
        <c:axId val="964397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39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953062572793665E-2"/>
          <c:y val="0"/>
          <c:w val="0.91555213008719827"/>
          <c:h val="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LTE!$I$100:$I$103</c:f>
              <c:numCache>
                <c:formatCode>General</c:formatCode>
                <c:ptCount val="4"/>
                <c:pt idx="0">
                  <c:v>2.6</c:v>
                </c:pt>
                <c:pt idx="1">
                  <c:v>1.99</c:v>
                </c:pt>
                <c:pt idx="2">
                  <c:v>2.79</c:v>
                </c:pt>
                <c:pt idx="3">
                  <c:v>2.59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64399488"/>
        <c:axId val="964400048"/>
      </c:barChart>
      <c:catAx>
        <c:axId val="964399488"/>
        <c:scaling>
          <c:orientation val="minMax"/>
        </c:scaling>
        <c:delete val="1"/>
        <c:axPos val="b"/>
        <c:majorTickMark val="none"/>
        <c:minorTickMark val="none"/>
        <c:tickLblPos val="none"/>
        <c:crossAx val="964400048"/>
        <c:crosses val="autoZero"/>
        <c:auto val="1"/>
        <c:lblAlgn val="ctr"/>
        <c:lblOffset val="100"/>
        <c:noMultiLvlLbl val="0"/>
      </c:catAx>
      <c:valAx>
        <c:axId val="964400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39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0.194136693441688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LTE!$H$27:$H$30</c:f>
              <c:numCache>
                <c:formatCode>General</c:formatCode>
                <c:ptCount val="4"/>
                <c:pt idx="0">
                  <c:v>0.73</c:v>
                </c:pt>
                <c:pt idx="1">
                  <c:v>0.73</c:v>
                </c:pt>
                <c:pt idx="2">
                  <c:v>0.63</c:v>
                </c:pt>
                <c:pt idx="3">
                  <c:v>0.63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64402288"/>
        <c:axId val="964402848"/>
      </c:barChart>
      <c:catAx>
        <c:axId val="964402288"/>
        <c:scaling>
          <c:orientation val="minMax"/>
        </c:scaling>
        <c:delete val="1"/>
        <c:axPos val="b"/>
        <c:majorTickMark val="none"/>
        <c:minorTickMark val="none"/>
        <c:tickLblPos val="none"/>
        <c:crossAx val="964402848"/>
        <c:crosses val="autoZero"/>
        <c:auto val="1"/>
        <c:lblAlgn val="ctr"/>
        <c:lblOffset val="100"/>
        <c:noMultiLvlLbl val="0"/>
      </c:catAx>
      <c:valAx>
        <c:axId val="964402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40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000579204244"/>
          <c:y val="7.2094836914235655E-2"/>
          <c:w val="0.75953987257506639"/>
          <c:h val="0.82088912331572317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tx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5595052752338977E-2"/>
                  <c:y val="0.288878577869041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32107451423864"/>
                      <c:h val="0.26902453677978383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"/>
                  <c:y val="0.2849945514565333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74103976198404"/>
                      <c:h val="0.26902453677978383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LTE!$H$68:$I$68</c:f>
              <c:numCache>
                <c:formatCode>General</c:formatCode>
                <c:ptCount val="2"/>
                <c:pt idx="0">
                  <c:v>10.199999999999999</c:v>
                </c:pt>
                <c:pt idx="1">
                  <c:v>10.199999999999999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64405648"/>
        <c:axId val="964406208"/>
        <c:extLst>
          <c:ext xmlns:c15="http://schemas.microsoft.com/office/drawing/2012/chart" uri="{02D57815-91ED-43cb-92C2-25804820EDAC}">
            <c15:filteredBarSeries>
              <c15:ser>
                <c:idx val="0"/>
                <c:order val="1"/>
                <c:spPr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4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c:spPr>
                <c:invertIfNegative val="0"/>
                <c:dPt>
                  <c:idx val="0"/>
                  <c:invertIfNegative val="0"/>
                  <c:bubble3D val="0"/>
                  <c:spPr>
                    <a:solidFill>
                      <a:schemeClr val="accent5"/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LTE!$I$46:$I$47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105.43</c:v>
                      </c:pt>
                      <c:pt idx="1">
                        <c:v>65.12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964405648"/>
        <c:scaling>
          <c:orientation val="minMax"/>
        </c:scaling>
        <c:delete val="1"/>
        <c:axPos val="b"/>
        <c:majorTickMark val="none"/>
        <c:minorTickMark val="none"/>
        <c:tickLblPos val="none"/>
        <c:crossAx val="964406208"/>
        <c:crosses val="autoZero"/>
        <c:auto val="1"/>
        <c:lblAlgn val="ctr"/>
        <c:lblOffset val="100"/>
        <c:noMultiLvlLbl val="0"/>
      </c:catAx>
      <c:valAx>
        <c:axId val="964406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40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25628329559441"/>
          <c:y val="0.12363302320353783"/>
          <c:w val="0.73748743340881118"/>
          <c:h val="0.7527339535929243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9.3200843826877853E-3"/>
                  <c:y val="0.2589207596214235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sz="800" b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105</a:t>
                    </a:r>
                    <a:endParaRPr lang="en-US" altLang="zh-CN" sz="800" b="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858059803798322"/>
                      <c:h val="0.2208253313632452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1.7646405706750891E-2"/>
                  <c:y val="0.226695661328792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sz="800" b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65</a:t>
                    </a:r>
                    <a:endParaRPr lang="en-US" altLang="zh-CN" sz="800" b="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LTE!$I$46:$I$47</c:f>
              <c:numCache>
                <c:formatCode>General</c:formatCode>
                <c:ptCount val="2"/>
                <c:pt idx="0">
                  <c:v>105.43</c:v>
                </c:pt>
                <c:pt idx="1">
                  <c:v>65.12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64408448"/>
        <c:axId val="964409008"/>
      </c:barChart>
      <c:catAx>
        <c:axId val="964408448"/>
        <c:scaling>
          <c:orientation val="minMax"/>
        </c:scaling>
        <c:delete val="1"/>
        <c:axPos val="b"/>
        <c:majorTickMark val="none"/>
        <c:minorTickMark val="none"/>
        <c:tickLblPos val="none"/>
        <c:crossAx val="964409008"/>
        <c:crosses val="autoZero"/>
        <c:auto val="1"/>
        <c:lblAlgn val="ctr"/>
        <c:lblOffset val="100"/>
        <c:noMultiLvlLbl val="0"/>
      </c:catAx>
      <c:valAx>
        <c:axId val="964409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40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988407699037624E-2"/>
          <c:y val="5.0870651477843691E-2"/>
          <c:w val="0.89529068241469878"/>
          <c:h val="0.722500924497839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eMBB_SE!$B$4</c:f>
              <c:strCache>
                <c:ptCount val="1"/>
                <c:pt idx="0">
                  <c:v>20 MHz BW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eMBB_SE!$C$3:$D$3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eMBB_SE!$C$4:$D$4</c:f>
              <c:numCache>
                <c:formatCode>General</c:formatCode>
                <c:ptCount val="2"/>
                <c:pt idx="0">
                  <c:v>13.28</c:v>
                </c:pt>
                <c:pt idx="1">
                  <c:v>16.100000000000001</c:v>
                </c:pt>
              </c:numCache>
            </c:numRef>
          </c:val>
        </c:ser>
        <c:ser>
          <c:idx val="1"/>
          <c:order val="1"/>
          <c:tx>
            <c:strRef>
              <c:f>eMBB_SE!$B$5</c:f>
              <c:strCache>
                <c:ptCount val="1"/>
                <c:pt idx="0">
                  <c:v>40 MHz BW</c:v>
                </c:pt>
              </c:strCache>
            </c:strRef>
          </c:tx>
          <c:spPr>
            <a:solidFill>
              <a:srgbClr val="FF3300"/>
            </a:solidFill>
          </c:spPr>
          <c:invertIfNegative val="0"/>
          <c:cat>
            <c:strRef>
              <c:f>eMBB_SE!$C$3:$D$3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eMBB_SE!$C$5:$D$5</c:f>
              <c:numCache>
                <c:formatCode>General</c:formatCode>
                <c:ptCount val="2"/>
                <c:pt idx="0">
                  <c:v>15.42</c:v>
                </c:pt>
                <c:pt idx="1">
                  <c:v>18.84</c:v>
                </c:pt>
              </c:numCache>
            </c:numRef>
          </c:val>
        </c:ser>
        <c:ser>
          <c:idx val="2"/>
          <c:order val="2"/>
          <c:tx>
            <c:strRef>
              <c:f>eMBB_SE!$B$6</c:f>
              <c:strCache>
                <c:ptCount val="1"/>
                <c:pt idx="0">
                  <c:v>100 MHz BW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eMBB_SE!$C$3:$D$3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eMBB_SE!$C$6:$D$6</c:f>
              <c:numCache>
                <c:formatCode>General</c:formatCode>
                <c:ptCount val="2"/>
                <c:pt idx="0">
                  <c:v>16.89</c:v>
                </c:pt>
                <c:pt idx="1">
                  <c:v>20.7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1499824"/>
        <c:axId val="306173904"/>
      </c:barChart>
      <c:catAx>
        <c:axId val="50149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06173904"/>
        <c:crosses val="autoZero"/>
        <c:auto val="1"/>
        <c:lblAlgn val="ctr"/>
        <c:lblOffset val="100"/>
        <c:noMultiLvlLbl val="0"/>
      </c:catAx>
      <c:valAx>
        <c:axId val="306173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01499824"/>
        <c:crosses val="autoZero"/>
        <c:crossBetween val="between"/>
      </c:valAx>
      <c:spPr>
        <a:ln>
          <a:solidFill>
            <a:schemeClr val="bg1">
              <a:lumMod val="6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9.5056867891513699E-2"/>
          <c:y val="7.3313310063046366E-2"/>
          <c:w val="0.34365887135703521"/>
          <c:h val="0.16608815650621006"/>
        </c:manualLayout>
      </c:layout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(LTE!$H$6,LTE!$H$8)</c:f>
              <c:numCache>
                <c:formatCode>General</c:formatCode>
                <c:ptCount val="2"/>
                <c:pt idx="0">
                  <c:v>47.1</c:v>
                </c:pt>
                <c:pt idx="1">
                  <c:v>20.3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64411248"/>
        <c:axId val="964411808"/>
      </c:barChart>
      <c:catAx>
        <c:axId val="964411248"/>
        <c:scaling>
          <c:orientation val="minMax"/>
        </c:scaling>
        <c:delete val="1"/>
        <c:axPos val="b"/>
        <c:majorTickMark val="none"/>
        <c:minorTickMark val="none"/>
        <c:tickLblPos val="none"/>
        <c:crossAx val="964411808"/>
        <c:crosses val="autoZero"/>
        <c:auto val="1"/>
        <c:lblAlgn val="ctr"/>
        <c:lblOffset val="100"/>
        <c:noMultiLvlLbl val="0"/>
      </c:catAx>
      <c:valAx>
        <c:axId val="964411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6441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LTE!$H$3:$H$4</c:f>
              <c:numCache>
                <c:formatCode>General</c:formatCode>
                <c:ptCount val="2"/>
                <c:pt idx="0">
                  <c:v>30.1</c:v>
                </c:pt>
                <c:pt idx="1">
                  <c:v>12.9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29616"/>
        <c:axId val="379730176"/>
      </c:barChart>
      <c:catAx>
        <c:axId val="37972961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30176"/>
        <c:crosses val="autoZero"/>
        <c:auto val="1"/>
        <c:lblAlgn val="ctr"/>
        <c:lblOffset val="100"/>
        <c:noMultiLvlLbl val="0"/>
      </c:catAx>
      <c:valAx>
        <c:axId val="379730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37972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99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32416"/>
        <c:axId val="379732976"/>
      </c:barChart>
      <c:catAx>
        <c:axId val="37973241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32976"/>
        <c:crosses val="autoZero"/>
        <c:auto val="1"/>
        <c:lblAlgn val="ctr"/>
        <c:lblOffset val="100"/>
        <c:noMultiLvlLbl val="0"/>
      </c:catAx>
      <c:valAx>
        <c:axId val="37973297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37973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93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NR!$H$41:$H$42</c:f>
              <c:numCache>
                <c:formatCode>General</c:formatCode>
                <c:ptCount val="2"/>
                <c:pt idx="0">
                  <c:v>11.3</c:v>
                </c:pt>
                <c:pt idx="1">
                  <c:v>11.3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35216"/>
        <c:axId val="379735776"/>
      </c:barChart>
      <c:catAx>
        <c:axId val="37973521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35776"/>
        <c:crosses val="autoZero"/>
        <c:auto val="1"/>
        <c:lblAlgn val="ctr"/>
        <c:lblOffset val="100"/>
        <c:noMultiLvlLbl val="0"/>
      </c:catAx>
      <c:valAx>
        <c:axId val="379735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37973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9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NR!$R$54:$R$55</c:f>
              <c:numCache>
                <c:formatCode>0.00%</c:formatCode>
                <c:ptCount val="2"/>
                <c:pt idx="0">
                  <c:v>1.0000000000000005E-2</c:v>
                </c:pt>
                <c:pt idx="1">
                  <c:v>1.0000000000000005E-2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38016"/>
        <c:axId val="379738576"/>
      </c:barChart>
      <c:catAx>
        <c:axId val="37973801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38576"/>
        <c:crosses val="autoZero"/>
        <c:auto val="1"/>
        <c:lblAlgn val="ctr"/>
        <c:lblOffset val="100"/>
        <c:noMultiLvlLbl val="0"/>
      </c:catAx>
      <c:valAx>
        <c:axId val="37973857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one"/>
        <c:crossAx val="37973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40256"/>
        <c:axId val="379740816"/>
      </c:barChart>
      <c:catAx>
        <c:axId val="37974025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40816"/>
        <c:crosses val="autoZero"/>
        <c:auto val="1"/>
        <c:lblAlgn val="ctr"/>
        <c:lblOffset val="100"/>
        <c:noMultiLvlLbl val="0"/>
      </c:catAx>
      <c:valAx>
        <c:axId val="37974081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one"/>
        <c:crossAx val="379740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val>
            <c:numRef>
              <c:f>NR!$I$45</c:f>
              <c:numCache>
                <c:formatCode>#,##0</c:formatCode>
                <c:ptCount val="1"/>
                <c:pt idx="0">
                  <c:v>1530000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9743056"/>
        <c:axId val="379743616"/>
      </c:barChart>
      <c:catAx>
        <c:axId val="379743056"/>
        <c:scaling>
          <c:orientation val="minMax"/>
        </c:scaling>
        <c:delete val="1"/>
        <c:axPos val="b"/>
        <c:majorTickMark val="none"/>
        <c:minorTickMark val="none"/>
        <c:tickLblPos val="none"/>
        <c:crossAx val="379743616"/>
        <c:crosses val="autoZero"/>
        <c:auto val="1"/>
        <c:lblAlgn val="ctr"/>
        <c:lblOffset val="100"/>
        <c:noMultiLvlLbl val="0"/>
      </c:catAx>
      <c:valAx>
        <c:axId val="37974361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crossAx val="37974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98E-2"/>
          <c:y val="5.1400554097404488E-2"/>
          <c:w val="0.87161023622047384"/>
          <c:h val="0.7196103091280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eMBB_SE!$H$4</c:f>
              <c:strCache>
                <c:ptCount val="1"/>
                <c:pt idx="0">
                  <c:v>20 MHz BW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eMBB_SE!$I$3:$J$3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eMBB_SE!$I$4:$J$4</c:f>
              <c:numCache>
                <c:formatCode>General</c:formatCode>
                <c:ptCount val="2"/>
                <c:pt idx="0">
                  <c:v>0.4300000000000001</c:v>
                </c:pt>
                <c:pt idx="1">
                  <c:v>0.4900000000000001</c:v>
                </c:pt>
              </c:numCache>
            </c:numRef>
          </c:val>
        </c:ser>
        <c:ser>
          <c:idx val="1"/>
          <c:order val="1"/>
          <c:tx>
            <c:strRef>
              <c:f>eMBB_SE!$H$5</c:f>
              <c:strCache>
                <c:ptCount val="1"/>
                <c:pt idx="0">
                  <c:v>40 MHz BW</c:v>
                </c:pt>
              </c:strCache>
            </c:strRef>
          </c:tx>
          <c:spPr>
            <a:solidFill>
              <a:srgbClr val="0066FF"/>
            </a:solidFill>
          </c:spPr>
          <c:invertIfNegative val="0"/>
          <c:cat>
            <c:strRef>
              <c:f>eMBB_SE!$I$3:$J$3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eMBB_SE!$I$5:$J$5</c:f>
              <c:numCache>
                <c:formatCode>General</c:formatCode>
                <c:ptCount val="2"/>
                <c:pt idx="0">
                  <c:v>0.5</c:v>
                </c:pt>
                <c:pt idx="1">
                  <c:v>0.58000000000000007</c:v>
                </c:pt>
              </c:numCache>
            </c:numRef>
          </c:val>
        </c:ser>
        <c:ser>
          <c:idx val="2"/>
          <c:order val="2"/>
          <c:tx>
            <c:strRef>
              <c:f>eMBB_SE!$H$6</c:f>
              <c:strCache>
                <c:ptCount val="1"/>
                <c:pt idx="0">
                  <c:v>100 MHz BW</c:v>
                </c:pt>
              </c:strCache>
            </c:strRef>
          </c:tx>
          <c:spPr>
            <a:solidFill>
              <a:srgbClr val="6699FF"/>
            </a:solidFill>
          </c:spPr>
          <c:invertIfNegative val="0"/>
          <c:cat>
            <c:strRef>
              <c:f>eMBB_SE!$I$3:$J$3</c:f>
              <c:strCache>
                <c:ptCount val="2"/>
                <c:pt idx="0">
                  <c:v>32x4,
DDDSU, 30kHz SCS</c:v>
                </c:pt>
                <c:pt idx="1">
                  <c:v>64x4,
DDDSU, 30kHz SCS</c:v>
                </c:pt>
              </c:strCache>
            </c:strRef>
          </c:cat>
          <c:val>
            <c:numRef>
              <c:f>eMBB_SE!$I$6:$J$6</c:f>
              <c:numCache>
                <c:formatCode>General</c:formatCode>
                <c:ptCount val="2"/>
                <c:pt idx="0">
                  <c:v>0.54</c:v>
                </c:pt>
                <c:pt idx="1">
                  <c:v>0.64000000000000024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6497632"/>
        <c:axId val="376495952"/>
      </c:barChart>
      <c:catAx>
        <c:axId val="376497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76495952"/>
        <c:crosses val="autoZero"/>
        <c:auto val="1"/>
        <c:lblAlgn val="ctr"/>
        <c:lblOffset val="100"/>
        <c:noMultiLvlLbl val="0"/>
      </c:catAx>
      <c:valAx>
        <c:axId val="376495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76497632"/>
        <c:crosses val="autoZero"/>
        <c:crossBetween val="between"/>
      </c:valAx>
      <c:spPr>
        <a:ln>
          <a:solidFill>
            <a:schemeClr val="bg1">
              <a:lumMod val="6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9.2279090113735779E-2"/>
          <c:y val="6.8868474773986665E-2"/>
          <c:w val="0.27697859609414188"/>
          <c:h val="0.18019586162939069"/>
        </c:manualLayout>
      </c:layout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</c:spPr>
          <c:invertIfNegative val="0"/>
          <c:cat>
            <c:strRef>
              <c:f>mobility!$B$2:$B$18</c:f>
              <c:strCache>
                <c:ptCount val="17"/>
                <c:pt idx="0">
                  <c:v>NR FDD 1x8 SIMO, 15 kHz SCS</c:v>
                </c:pt>
                <c:pt idx="1">
                  <c:v>NR TDD 1x8 SIMO, 15 kHz SCS</c:v>
                </c:pt>
                <c:pt idx="3">
                  <c:v>NR FDD 1x8 SIMO, 15 kHz SCS</c:v>
                </c:pt>
                <c:pt idx="4">
                  <c:v>NR TDD 1x8 SIMO, 15 kHz SCS</c:v>
                </c:pt>
                <c:pt idx="6">
                  <c:v>NR FDD 1x4 SIMO, 15 kHz SCS</c:v>
                </c:pt>
                <c:pt idx="7">
                  <c:v>NR TDD 1x4 SIMO, 15 kHz SCS</c:v>
                </c:pt>
                <c:pt idx="9">
                  <c:v>NR FDD 1x4 SIMO, 30 kHz SCS</c:v>
                </c:pt>
                <c:pt idx="10">
                  <c:v>NR TDD 1x4 SIMO, 30 kHz SCS</c:v>
                </c:pt>
                <c:pt idx="12">
                  <c:v>NR FDD 1x4 SIMO, 30 kHz SCS</c:v>
                </c:pt>
                <c:pt idx="13">
                  <c:v>NR TDD 1x4 SIMO, 30 kHz SCS</c:v>
                </c:pt>
                <c:pt idx="15">
                  <c:v>NR FDD 1x4 SIMO, 60 kHz SCS</c:v>
                </c:pt>
                <c:pt idx="16">
                  <c:v>NR TDD 1x4 SIMO, 60 kHz SCS</c:v>
                </c:pt>
              </c:strCache>
            </c:strRef>
          </c:cat>
          <c:val>
            <c:numRef>
              <c:f>mobility!$C$2:$C$18</c:f>
              <c:numCache>
                <c:formatCode>General</c:formatCode>
                <c:ptCount val="17"/>
                <c:pt idx="0">
                  <c:v>1.78</c:v>
                </c:pt>
                <c:pt idx="1">
                  <c:v>1.78</c:v>
                </c:pt>
                <c:pt idx="3">
                  <c:v>1.87</c:v>
                </c:pt>
                <c:pt idx="4">
                  <c:v>2.0299999999999998</c:v>
                </c:pt>
                <c:pt idx="6">
                  <c:v>1.71</c:v>
                </c:pt>
                <c:pt idx="7">
                  <c:v>2.1</c:v>
                </c:pt>
                <c:pt idx="9">
                  <c:v>1.53</c:v>
                </c:pt>
                <c:pt idx="10">
                  <c:v>1.88</c:v>
                </c:pt>
                <c:pt idx="12">
                  <c:v>1.56</c:v>
                </c:pt>
                <c:pt idx="13">
                  <c:v>1.18</c:v>
                </c:pt>
                <c:pt idx="15">
                  <c:v>0.91</c:v>
                </c:pt>
                <c:pt idx="16">
                  <c:v>0.84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308004240"/>
        <c:axId val="308005360"/>
      </c:barChart>
      <c:catAx>
        <c:axId val="308004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08005360"/>
        <c:crosses val="autoZero"/>
        <c:auto val="1"/>
        <c:lblAlgn val="ctr"/>
        <c:lblOffset val="100"/>
        <c:noMultiLvlLbl val="0"/>
      </c:catAx>
      <c:valAx>
        <c:axId val="3080053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08004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9002187226596771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(UL)'!$A$3</c:f>
              <c:strCache>
                <c:ptCount val="1"/>
                <c:pt idx="0">
                  <c:v>Mapping type A (14 OS)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'UP latency (UL)'!$B$2:$D$2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(UL)'!$B$3:$D$3</c:f>
              <c:numCache>
                <c:formatCode>General</c:formatCode>
                <c:ptCount val="3"/>
                <c:pt idx="0">
                  <c:v>2</c:v>
                </c:pt>
                <c:pt idx="1">
                  <c:v>1.06</c:v>
                </c:pt>
                <c:pt idx="2">
                  <c:v>0.63000000000000023</c:v>
                </c:pt>
              </c:numCache>
            </c:numRef>
          </c:val>
        </c:ser>
        <c:ser>
          <c:idx val="1"/>
          <c:order val="1"/>
          <c:tx>
            <c:strRef>
              <c:f>'UP latency (UL)'!$A$4</c:f>
              <c:strCache>
                <c:ptCount val="1"/>
                <c:pt idx="0">
                  <c:v>Mapping type A (7 OS)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'UP latency (UL)'!$B$2:$D$2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(UL)'!$B$4:$D$4</c:f>
              <c:numCache>
                <c:formatCode>General</c:formatCode>
                <c:ptCount val="3"/>
                <c:pt idx="0">
                  <c:v>1.5</c:v>
                </c:pt>
                <c:pt idx="1">
                  <c:v>0.8</c:v>
                </c:pt>
                <c:pt idx="2">
                  <c:v>0.4900000000000001</c:v>
                </c:pt>
              </c:numCache>
            </c:numRef>
          </c:val>
        </c:ser>
        <c:ser>
          <c:idx val="2"/>
          <c:order val="2"/>
          <c:tx>
            <c:strRef>
              <c:f>'UP latency (UL)'!$A$5</c:f>
              <c:strCache>
                <c:ptCount val="1"/>
                <c:pt idx="0">
                  <c:v>Mapping type B (7 OS)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cat>
            <c:strRef>
              <c:f>'UP latency (UL)'!$B$2:$D$2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(UL)'!$B$5:$D$5</c:f>
              <c:numCache>
                <c:formatCode>General</c:formatCode>
                <c:ptCount val="3"/>
                <c:pt idx="0">
                  <c:v>1.1900000000000004</c:v>
                </c:pt>
                <c:pt idx="1">
                  <c:v>0.64000000000000024</c:v>
                </c:pt>
                <c:pt idx="2">
                  <c:v>0.4200000000000001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0316480"/>
        <c:axId val="300315920"/>
      </c:barChart>
      <c:catAx>
        <c:axId val="300316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00315920"/>
        <c:crosses val="autoZero"/>
        <c:auto val="1"/>
        <c:lblAlgn val="ctr"/>
        <c:lblOffset val="100"/>
        <c:noMultiLvlLbl val="0"/>
      </c:catAx>
      <c:valAx>
        <c:axId val="300315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3003164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7280294171149414"/>
          <c:y val="9.2016622922134694E-2"/>
          <c:w val="0.54941919388789251"/>
          <c:h val="0.2326330562846311"/>
        </c:manualLayout>
      </c:layout>
      <c:overlay val="0"/>
      <c:txPr>
        <a:bodyPr/>
        <a:lstStyle/>
        <a:p>
          <a:pPr>
            <a:defRPr sz="105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002187226596729E-2"/>
          <c:y val="5.1400554097404488E-2"/>
          <c:w val="0.86145756780402449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 latency (UL)'!$A$11</c:f>
              <c:strCache>
                <c:ptCount val="1"/>
                <c:pt idx="0">
                  <c:v>DSUUD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'UP latency (UL)'!$B$10:$D$10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(UL)'!$B$11:$D$11</c:f>
              <c:numCache>
                <c:formatCode>General</c:formatCode>
                <c:ptCount val="3"/>
                <c:pt idx="0">
                  <c:v>2.56</c:v>
                </c:pt>
                <c:pt idx="1">
                  <c:v>1.31</c:v>
                </c:pt>
                <c:pt idx="2">
                  <c:v>0.75</c:v>
                </c:pt>
              </c:numCache>
            </c:numRef>
          </c:val>
        </c:ser>
        <c:ser>
          <c:idx val="1"/>
          <c:order val="1"/>
          <c:tx>
            <c:strRef>
              <c:f>'UP latency (UL)'!$A$12</c:f>
              <c:strCache>
                <c:ptCount val="1"/>
                <c:pt idx="0">
                  <c:v>DUDU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'UP latency (UL)'!$B$10:$D$10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(UL)'!$B$12:$D$12</c:f>
              <c:numCache>
                <c:formatCode>General</c:formatCode>
                <c:ptCount val="3"/>
                <c:pt idx="0">
                  <c:v>1.6</c:v>
                </c:pt>
                <c:pt idx="1">
                  <c:v>0.83</c:v>
                </c:pt>
                <c:pt idx="2">
                  <c:v>0.51</c:v>
                </c:pt>
              </c:numCache>
            </c:numRef>
          </c:val>
        </c:ser>
        <c:ser>
          <c:idx val="2"/>
          <c:order val="2"/>
          <c:tx>
            <c:strRef>
              <c:f>'UP latency (UL)'!$A$13</c:f>
              <c:strCache>
                <c:ptCount val="1"/>
                <c:pt idx="0">
                  <c:v>DDDXU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cat>
            <c:strRef>
              <c:f>'UP latency (UL)'!$B$10:$D$10</c:f>
              <c:strCache>
                <c:ptCount val="3"/>
                <c:pt idx="0">
                  <c:v>15 kHz SCS</c:v>
                </c:pt>
                <c:pt idx="1">
                  <c:v>30 kHz SCS</c:v>
                </c:pt>
                <c:pt idx="2">
                  <c:v>60 kHz SCS</c:v>
                </c:pt>
              </c:strCache>
            </c:strRef>
          </c:cat>
          <c:val>
            <c:numRef>
              <c:f>'UP latency (UL)'!$B$13:$D$13</c:f>
              <c:numCache>
                <c:formatCode>General</c:formatCode>
                <c:ptCount val="3"/>
                <c:pt idx="0">
                  <c:v>2.57</c:v>
                </c:pt>
                <c:pt idx="1">
                  <c:v>1.35</c:v>
                </c:pt>
                <c:pt idx="2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3124960"/>
        <c:axId val="523126080"/>
      </c:barChart>
      <c:catAx>
        <c:axId val="523124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23126080"/>
        <c:crosses val="autoZero"/>
        <c:auto val="1"/>
        <c:lblAlgn val="ctr"/>
        <c:lblOffset val="100"/>
        <c:noMultiLvlLbl val="0"/>
      </c:catAx>
      <c:valAx>
        <c:axId val="523126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523124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1471713313063572"/>
          <c:y val="9.2016622922134708E-2"/>
          <c:w val="0.43855191780683178"/>
          <c:h val="0.17707750072907552"/>
        </c:manualLayout>
      </c:layout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68E2E1-5856-4446-8B76-E1BB9DA96EE1}" type="datetime1">
              <a:rPr lang="en-US" altLang="zh-CN"/>
              <a:pPr>
                <a:defRPr/>
              </a:pPr>
              <a:t>12/2/2019</a:t>
            </a:fld>
            <a:endParaRPr lang="en-US" altLang="zh-CN"/>
          </a:p>
        </p:txBody>
      </p:sp>
      <p:sp>
        <p:nvSpPr>
          <p:cNvPr id="9220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A74E798-469E-4893-8978-1827653A788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8633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F2E650E-8964-4DCA-B199-64873CE66ECF}" type="datetime1">
              <a:rPr lang="en-US" altLang="zh-CN"/>
              <a:pPr>
                <a:defRPr/>
              </a:pPr>
              <a:t>12/2/2019</a:t>
            </a:fld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2950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59" tIns="46430" rIns="92859" bIns="46430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30C2D77-8012-4FBE-9E84-FF209DC89DD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19866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3528C2-F6F8-41F1-AD2A-17FEBC141C03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2950"/>
            <a:ext cx="6621463" cy="3725863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8050"/>
            <a:ext cx="498792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2787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5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73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810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0C2D77-8012-4FBE-9E84-FF209DC89DDB}" type="slidenum">
              <a:rPr lang="en-GB" altLang="en-US" smtClean="0"/>
              <a:pPr>
                <a:defRPr/>
              </a:pPr>
              <a:t>39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4688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0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72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9DE2AA-CB42-4428-89AF-3428DDF11F0A}" type="slidenum">
              <a:rPr lang="en-US" altLang="zh-CN" sz="1200" smtClean="0">
                <a:latin typeface="Times New Roman" panose="02020603050405020304" pitchFamily="18" charset="0"/>
              </a:rPr>
              <a:pPr/>
              <a:t>42</a:t>
            </a:fld>
            <a:endParaRPr lang="en-US" altLang="zh-CN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59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94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3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405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9DE2AA-CB42-4428-89AF-3428DDF11F0A}" type="slidenum">
              <a:rPr lang="en-US" altLang="zh-CN" sz="1200" smtClean="0">
                <a:latin typeface="Times New Roman" panose="02020603050405020304" pitchFamily="18" charset="0"/>
              </a:rPr>
              <a:pPr/>
              <a:t>2</a:t>
            </a:fld>
            <a:endParaRPr lang="en-US" altLang="zh-CN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27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9DE2AA-CB42-4428-89AF-3428DDF11F0A}" type="slidenum">
              <a:rPr lang="en-US" altLang="zh-CN" sz="1200" smtClean="0">
                <a:latin typeface="Times New Roman" panose="02020603050405020304" pitchFamily="18" charset="0"/>
              </a:rPr>
              <a:pPr/>
              <a:t>3</a:t>
            </a:fld>
            <a:endParaRPr lang="en-US" altLang="zh-CN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4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9DE2AA-CB42-4428-89AF-3428DDF11F0A}" type="slidenum">
              <a:rPr lang="en-US" altLang="zh-CN" sz="1200" smtClean="0">
                <a:latin typeface="Times New Roman" panose="02020603050405020304" pitchFamily="18" charset="0"/>
              </a:rPr>
              <a:pPr/>
              <a:t>6</a:t>
            </a:fld>
            <a:endParaRPr lang="en-US" altLang="zh-CN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9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9DE2AA-CB42-4428-89AF-3428DDF11F0A}" type="slidenum">
              <a:rPr lang="en-US" altLang="zh-CN" sz="1200" smtClean="0">
                <a:latin typeface="Times New Roman" panose="02020603050405020304" pitchFamily="18" charset="0"/>
              </a:rPr>
              <a:pPr/>
              <a:t>14</a:t>
            </a:fld>
            <a:endParaRPr lang="en-US" altLang="zh-CN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88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2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03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38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0B524-39D1-4AA2-8F56-B570DCCF57FB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097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ubbles_ppt_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0"/>
            <a:ext cx="3859212" cy="474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174625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0" descr="logo-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41275"/>
            <a:ext cx="11842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7532" y="2879481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31287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38" y="120650"/>
            <a:ext cx="96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4105315" y="2504166"/>
            <a:ext cx="948547" cy="2010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364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38" y="120650"/>
            <a:ext cx="96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273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38" y="120650"/>
            <a:ext cx="96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97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12863" y="171450"/>
            <a:ext cx="60039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5775" y="1090613"/>
            <a:ext cx="838835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1030" name="Rectangle 15">
            <a:extLst>
              <a:ext uri="{FF2B5EF4-FFF2-40B4-BE49-F238E27FC236}"/>
            </a:extLst>
          </p:cNvPr>
          <p:cNvSpPr>
            <a:spLocks noChangeArrowheads="1"/>
          </p:cNvSpPr>
          <p:nvPr userDrawn="1"/>
        </p:nvSpPr>
        <p:spPr bwMode="auto">
          <a:xfrm>
            <a:off x="4086225" y="2478088"/>
            <a:ext cx="971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dirty="0">
                <a:solidFill>
                  <a:schemeClr val="bg1"/>
                </a:solidFill>
              </a:rPr>
              <a:t>© 3GPP 2012</a:t>
            </a:r>
            <a:endParaRPr lang="en-GB" altLang="en-US" dirty="0"/>
          </a:p>
        </p:txBody>
      </p:sp>
      <p:sp>
        <p:nvSpPr>
          <p:cNvPr id="1032" name="Rectangle 16">
            <a:extLst>
              <a:ext uri="{FF2B5EF4-FFF2-40B4-BE49-F238E27FC236}"/>
            </a:extLst>
          </p:cNvPr>
          <p:cNvSpPr>
            <a:spLocks noChangeArrowheads="1"/>
          </p:cNvSpPr>
          <p:nvPr userDrawn="1"/>
        </p:nvSpPr>
        <p:spPr bwMode="auto">
          <a:xfrm>
            <a:off x="7439025" y="4846638"/>
            <a:ext cx="823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800" dirty="0"/>
              <a:t>© 3GPP </a:t>
            </a:r>
            <a:r>
              <a:rPr lang="en-GB" altLang="en-US" sz="800" dirty="0" smtClean="0"/>
              <a:t>2019</a:t>
            </a:r>
            <a:endParaRPr lang="en-GB" altLang="en-US" sz="800" dirty="0"/>
          </a:p>
        </p:txBody>
      </p:sp>
      <p:sp>
        <p:nvSpPr>
          <p:cNvPr id="12" name="Oval 11">
            <a:extLst>
              <a:ext uri="{FF2B5EF4-FFF2-40B4-BE49-F238E27FC236}"/>
            </a:extLst>
          </p:cNvPr>
          <p:cNvSpPr/>
          <p:nvPr userDrawn="1"/>
        </p:nvSpPr>
        <p:spPr bwMode="auto">
          <a:xfrm>
            <a:off x="8308975" y="4773613"/>
            <a:ext cx="609600" cy="314325"/>
          </a:xfrm>
          <a:prstGeom prst="ellipse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89AAA62F-0320-475F-935B-FDA95F6818B7}" type="slidenum">
              <a:rPr lang="en-GB" altLang="en-US" b="1" smtClean="0"/>
              <a:pPr algn="ctr">
                <a:defRPr/>
              </a:pPr>
              <a:t>‹#›</a:t>
            </a:fld>
            <a:endParaRPr lang="en-GB" altLang="en-US" b="1" dirty="0"/>
          </a:p>
          <a:p>
            <a:pPr>
              <a:defRPr/>
            </a:pPr>
            <a:endParaRPr lang="en-GB" altLang="en-US" dirty="0"/>
          </a:p>
        </p:txBody>
      </p:sp>
      <p:sp>
        <p:nvSpPr>
          <p:cNvPr id="8" name="AutoShape 14">
            <a:extLst>
              <a:ext uri="{FF2B5EF4-FFF2-40B4-BE49-F238E27FC236}"/>
            </a:extLst>
          </p:cNvPr>
          <p:cNvSpPr>
            <a:spLocks noChangeArrowheads="1"/>
          </p:cNvSpPr>
          <p:nvPr userDrawn="1"/>
        </p:nvSpPr>
        <p:spPr bwMode="auto">
          <a:xfrm>
            <a:off x="0" y="4773613"/>
            <a:ext cx="6597650" cy="177800"/>
          </a:xfrm>
          <a:prstGeom prst="homePlate">
            <a:avLst>
              <a:gd name="adj" fmla="val 91600"/>
            </a:avLst>
          </a:prstGeom>
          <a:solidFill>
            <a:srgbClr val="72AF2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GB" altLang="en-US" dirty="0">
                <a:solidFill>
                  <a:schemeClr val="bg2"/>
                </a:solidFill>
                <a:latin typeface="Calibri" panose="020F0502020204030204" pitchFamily="34" charset="0"/>
              </a:rPr>
              <a:t>               </a:t>
            </a:r>
            <a:r>
              <a:rPr lang="en-GB" altLang="en-US" dirty="0" smtClean="0">
                <a:solidFill>
                  <a:schemeClr val="bg2"/>
                </a:solidFill>
                <a:latin typeface="Calibri" panose="020F0502020204030204" pitchFamily="34" charset="0"/>
              </a:rPr>
              <a:t>ITU-R </a:t>
            </a:r>
            <a:r>
              <a:rPr lang="en-US" altLang="zh-CN" dirty="0" smtClean="0">
                <a:solidFill>
                  <a:schemeClr val="bg2"/>
                </a:solidFill>
                <a:latin typeface="Calibri" panose="020F0502020204030204" pitchFamily="34" charset="0"/>
              </a:rPr>
              <a:t>Workshop on IMT-2020 terrestrial radio interfaces evaluation</a:t>
            </a:r>
            <a:r>
              <a:rPr lang="en-GB" altLang="en-US" dirty="0" smtClean="0">
                <a:solidFill>
                  <a:schemeClr val="bg2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800" dirty="0" smtClean="0">
                <a:solidFill>
                  <a:schemeClr val="bg2"/>
                </a:solidFill>
                <a:latin typeface="Calibri" panose="020F0502020204030204" pitchFamily="34" charset="0"/>
              </a:rPr>
              <a:t>10 to 11 December 2019, Geneva, Switzerland</a:t>
            </a:r>
            <a:endParaRPr lang="en-US" altLang="en-US" sz="800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6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.vsd"/><Relationship Id="rId7" Type="http://schemas.openxmlformats.org/officeDocument/2006/relationships/oleObject" Target="../embeddings/Microsoft_Visio_2003-2010___3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Visio_2003-2010___2.vsd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3gpp.org/ftp/workshop/2018-10-24_25_WS_on_3GPP_subm_tw_IMT2020/Docs/RWS-180009.zip" TargetMode="External"/><Relationship Id="rId13" Type="http://schemas.openxmlformats.org/officeDocument/2006/relationships/image" Target="../media/image23.png"/><Relationship Id="rId3" Type="http://schemas.openxmlformats.org/officeDocument/2006/relationships/hyperlink" Target="https://www.3gpp.org/ftp/workshop/2018-10-24_25_WS_on_3GPP_subm_tw_IMT2020/Docs/RWS-180004.zip" TargetMode="External"/><Relationship Id="rId7" Type="http://schemas.openxmlformats.org/officeDocument/2006/relationships/hyperlink" Target="https://www.3gpp.org/ftp/workshop/2018-10-24_25_WS_on_3GPP_subm_tw_IMT2020/Docs/RWS-180008.zip" TargetMode="External"/><Relationship Id="rId12" Type="http://schemas.openxmlformats.org/officeDocument/2006/relationships/hyperlink" Target="https://www.3gpp.org/ftp/workshop/2018-10-24_25_WS_on_3GPP_subm_tw_IMT2020/Docs/RWS-180013.zi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gpp.org/ftp/workshop/2018-10-24_25_WS_on_3GPP_subm_tw_IMT2020/Docs/RWS-180007.zip" TargetMode="External"/><Relationship Id="rId11" Type="http://schemas.openxmlformats.org/officeDocument/2006/relationships/hyperlink" Target="https://www.3gpp.org/ftp/workshop/2018-10-24_25_WS_on_3GPP_subm_tw_IMT2020/Docs/RWS-180023.zip" TargetMode="External"/><Relationship Id="rId5" Type="http://schemas.openxmlformats.org/officeDocument/2006/relationships/hyperlink" Target="https://www.3gpp.org/ftp/workshop/2018-10-24_25_WS_on_3GPP_subm_tw_IMT2020/Docs/RWS-180006.zip" TargetMode="External"/><Relationship Id="rId10" Type="http://schemas.openxmlformats.org/officeDocument/2006/relationships/hyperlink" Target="https://www.3gpp.org/ftp/workshop/2018-10-24_25_WS_on_3GPP_subm_tw_IMT2020/Docs/RWS-180011.zip" TargetMode="External"/><Relationship Id="rId4" Type="http://schemas.openxmlformats.org/officeDocument/2006/relationships/hyperlink" Target="https://www.3gpp.org/ftp/workshop/2018-10-24_25_WS_on_3GPP_subm_tw_IMT2020/Docs/RWS-180005.zip" TargetMode="External"/><Relationship Id="rId9" Type="http://schemas.openxmlformats.org/officeDocument/2006/relationships/hyperlink" Target="https://www.3gpp.org/ftp/workshop/2018-10-24_25_WS_on_3GPP_subm_tw_IMT2020/Docs/RWS-180010.zip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26" Type="http://schemas.openxmlformats.org/officeDocument/2006/relationships/image" Target="../media/image72.emf"/><Relationship Id="rId39" Type="http://schemas.openxmlformats.org/officeDocument/2006/relationships/image" Target="../media/image85.emf"/><Relationship Id="rId21" Type="http://schemas.openxmlformats.org/officeDocument/2006/relationships/image" Target="../media/image67.emf"/><Relationship Id="rId34" Type="http://schemas.openxmlformats.org/officeDocument/2006/relationships/image" Target="../media/image80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5" Type="http://schemas.openxmlformats.org/officeDocument/2006/relationships/image" Target="../media/image71.emf"/><Relationship Id="rId33" Type="http://schemas.openxmlformats.org/officeDocument/2006/relationships/image" Target="../media/image79.emf"/><Relationship Id="rId38" Type="http://schemas.openxmlformats.org/officeDocument/2006/relationships/image" Target="../media/image84.emf"/><Relationship Id="rId2" Type="http://schemas.openxmlformats.org/officeDocument/2006/relationships/image" Target="../media/image48.emf"/><Relationship Id="rId16" Type="http://schemas.openxmlformats.org/officeDocument/2006/relationships/image" Target="../media/image62.emf"/><Relationship Id="rId20" Type="http://schemas.openxmlformats.org/officeDocument/2006/relationships/image" Target="../media/image66.emf"/><Relationship Id="rId29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24" Type="http://schemas.openxmlformats.org/officeDocument/2006/relationships/image" Target="../media/image70.emf"/><Relationship Id="rId32" Type="http://schemas.openxmlformats.org/officeDocument/2006/relationships/image" Target="../media/image78.emf"/><Relationship Id="rId37" Type="http://schemas.openxmlformats.org/officeDocument/2006/relationships/image" Target="../media/image83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23" Type="http://schemas.openxmlformats.org/officeDocument/2006/relationships/image" Target="../media/image69.emf"/><Relationship Id="rId28" Type="http://schemas.openxmlformats.org/officeDocument/2006/relationships/image" Target="../media/image74.emf"/><Relationship Id="rId36" Type="http://schemas.openxmlformats.org/officeDocument/2006/relationships/image" Target="../media/image82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31" Type="http://schemas.openxmlformats.org/officeDocument/2006/relationships/image" Target="../media/image77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Relationship Id="rId22" Type="http://schemas.openxmlformats.org/officeDocument/2006/relationships/image" Target="../media/image68.emf"/><Relationship Id="rId27" Type="http://schemas.openxmlformats.org/officeDocument/2006/relationships/image" Target="../media/image73.emf"/><Relationship Id="rId30" Type="http://schemas.openxmlformats.org/officeDocument/2006/relationships/image" Target="../media/image76.emf"/><Relationship Id="rId35" Type="http://schemas.openxmlformats.org/officeDocument/2006/relationships/image" Target="../media/image81.emf"/><Relationship Id="rId8" Type="http://schemas.openxmlformats.org/officeDocument/2006/relationships/image" Target="../media/image54.emf"/><Relationship Id="rId3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13" Type="http://schemas.openxmlformats.org/officeDocument/2006/relationships/chart" Target="../charts/chart39.xml"/><Relationship Id="rId3" Type="http://schemas.openxmlformats.org/officeDocument/2006/relationships/chart" Target="../charts/chart29.xml"/><Relationship Id="rId7" Type="http://schemas.openxmlformats.org/officeDocument/2006/relationships/chart" Target="../charts/chart33.xml"/><Relationship Id="rId12" Type="http://schemas.openxmlformats.org/officeDocument/2006/relationships/chart" Target="../charts/chart38.xml"/><Relationship Id="rId2" Type="http://schemas.openxmlformats.org/officeDocument/2006/relationships/notesSlide" Target="../notesSlides/notesSlide18.xml"/><Relationship Id="rId16" Type="http://schemas.openxmlformats.org/officeDocument/2006/relationships/chart" Target="../charts/chart4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2.xml"/><Relationship Id="rId11" Type="http://schemas.openxmlformats.org/officeDocument/2006/relationships/chart" Target="../charts/chart37.xml"/><Relationship Id="rId5" Type="http://schemas.openxmlformats.org/officeDocument/2006/relationships/chart" Target="../charts/chart31.xml"/><Relationship Id="rId15" Type="http://schemas.openxmlformats.org/officeDocument/2006/relationships/chart" Target="../charts/chart41.xml"/><Relationship Id="rId10" Type="http://schemas.openxmlformats.org/officeDocument/2006/relationships/chart" Target="../charts/chart36.xml"/><Relationship Id="rId4" Type="http://schemas.openxmlformats.org/officeDocument/2006/relationships/chart" Target="../charts/chart30.xml"/><Relationship Id="rId9" Type="http://schemas.openxmlformats.org/officeDocument/2006/relationships/chart" Target="../charts/chart35.xml"/><Relationship Id="rId14" Type="http://schemas.openxmlformats.org/officeDocument/2006/relationships/chart" Target="../charts/chart4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8.xml"/><Relationship Id="rId13" Type="http://schemas.openxmlformats.org/officeDocument/2006/relationships/chart" Target="../charts/chart53.xml"/><Relationship Id="rId3" Type="http://schemas.openxmlformats.org/officeDocument/2006/relationships/chart" Target="../charts/chart43.xml"/><Relationship Id="rId7" Type="http://schemas.openxmlformats.org/officeDocument/2006/relationships/chart" Target="../charts/chart47.xml"/><Relationship Id="rId12" Type="http://schemas.openxmlformats.org/officeDocument/2006/relationships/chart" Target="../charts/chart52.xml"/><Relationship Id="rId2" Type="http://schemas.openxmlformats.org/officeDocument/2006/relationships/notesSlide" Target="../notesSlides/notesSlide19.xml"/><Relationship Id="rId16" Type="http://schemas.openxmlformats.org/officeDocument/2006/relationships/chart" Target="../charts/chart5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6.xml"/><Relationship Id="rId11" Type="http://schemas.openxmlformats.org/officeDocument/2006/relationships/chart" Target="../charts/chart51.xml"/><Relationship Id="rId5" Type="http://schemas.openxmlformats.org/officeDocument/2006/relationships/chart" Target="../charts/chart45.xml"/><Relationship Id="rId15" Type="http://schemas.openxmlformats.org/officeDocument/2006/relationships/chart" Target="../charts/chart55.xml"/><Relationship Id="rId10" Type="http://schemas.openxmlformats.org/officeDocument/2006/relationships/chart" Target="../charts/chart50.xml"/><Relationship Id="rId4" Type="http://schemas.openxmlformats.org/officeDocument/2006/relationships/chart" Target="../charts/chart44.xml"/><Relationship Id="rId9" Type="http://schemas.openxmlformats.org/officeDocument/2006/relationships/chart" Target="../charts/chart49.xml"/><Relationship Id="rId14" Type="http://schemas.openxmlformats.org/officeDocument/2006/relationships/chart" Target="../charts/char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4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zh-CN" b="1" smtClean="0"/>
              <a:t>3GPP 5G Technology and </a:t>
            </a:r>
            <a:br>
              <a:rPr lang="en-US" altLang="zh-CN" b="1" smtClean="0"/>
            </a:br>
            <a:r>
              <a:rPr lang="en-US" altLang="zh-CN" b="1" smtClean="0"/>
              <a:t>Self Evaluation Results</a:t>
            </a:r>
            <a:endParaRPr lang="zh-CN" altLang="en-US" b="1" smtClean="0"/>
          </a:p>
        </p:txBody>
      </p:sp>
      <p:sp>
        <p:nvSpPr>
          <p:cNvPr id="7171" name="副标题 2"/>
          <p:cNvSpPr>
            <a:spLocks noGrp="1"/>
          </p:cNvSpPr>
          <p:nvPr>
            <p:ph type="subTitle" idx="1"/>
          </p:nvPr>
        </p:nvSpPr>
        <p:spPr>
          <a:xfrm>
            <a:off x="1357313" y="2879725"/>
            <a:ext cx="6400800" cy="1314450"/>
          </a:xfrm>
        </p:spPr>
        <p:txBody>
          <a:bodyPr/>
          <a:lstStyle/>
          <a:p>
            <a:r>
              <a:rPr lang="en-US" altLang="zh-CN" dirty="0" smtClean="0"/>
              <a:t>Wu Yong</a:t>
            </a:r>
          </a:p>
          <a:p>
            <a:pPr lvl="0"/>
            <a:r>
              <a:rPr lang="en-US" altLang="zh-CN" sz="1800" dirty="0">
                <a:solidFill>
                  <a:prstClr val="black"/>
                </a:solidFill>
              </a:rPr>
              <a:t>3GPP Rapporteur of IMT-2020 </a:t>
            </a:r>
            <a:r>
              <a:rPr lang="en-GB" altLang="zh-CN" sz="1800" dirty="0">
                <a:solidFill>
                  <a:prstClr val="black"/>
                </a:solidFill>
              </a:rPr>
              <a:t>self-evaluation</a:t>
            </a:r>
            <a:endParaRPr lang="en-US" altLang="zh-CN" sz="1800" dirty="0">
              <a:solidFill>
                <a:prstClr val="black"/>
              </a:solidFill>
            </a:endParaRPr>
          </a:p>
          <a:p>
            <a:pPr lvl="0"/>
            <a:r>
              <a:rPr lang="en-US" altLang="zh-CN" sz="1800" dirty="0" smtClean="0">
                <a:solidFill>
                  <a:prstClr val="black"/>
                </a:solidFill>
              </a:rPr>
              <a:t>wuyong@huawei.com</a:t>
            </a:r>
            <a:endParaRPr lang="zh-CN" altLang="en-US" sz="1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208352" y="0"/>
            <a:ext cx="7068749" cy="1039813"/>
          </a:xfrm>
        </p:spPr>
        <p:txBody>
          <a:bodyPr/>
          <a:lstStyle/>
          <a:p>
            <a:r>
              <a:rPr lang="en-US" altLang="fi-FI" dirty="0" smtClean="0"/>
              <a:t>3GPP 5G: NR flexible spectrum utilization </a:t>
            </a:r>
          </a:p>
        </p:txBody>
      </p:sp>
      <p:sp>
        <p:nvSpPr>
          <p:cNvPr id="92" name="圆角矩形 91"/>
          <p:cNvSpPr/>
          <p:nvPr/>
        </p:nvSpPr>
        <p:spPr bwMode="auto">
          <a:xfrm>
            <a:off x="208352" y="767448"/>
            <a:ext cx="2521023" cy="3952675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bg1">
                  <a:lumMod val="75000"/>
                  <a:alpha val="31000"/>
                </a:schemeClr>
              </a:gs>
              <a:gs pos="50000">
                <a:srgbClr val="DCDCDC">
                  <a:alpha val="26000"/>
                </a:srgbClr>
              </a:gs>
              <a:gs pos="100000">
                <a:srgbClr val="C9C9C9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93" name="TextBox 20"/>
          <p:cNvSpPr txBox="1"/>
          <p:nvPr/>
        </p:nvSpPr>
        <p:spPr>
          <a:xfrm>
            <a:off x="38122" y="940704"/>
            <a:ext cx="27224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350" b="1" dirty="0">
                <a:ea typeface="华文细黑" pitchFamily="2" charset="-122"/>
              </a:rPr>
              <a:t>Flexible spectrum utilization</a:t>
            </a:r>
            <a:endParaRPr lang="zh-CN" altLang="en-US" sz="1350" b="1" dirty="0" err="1">
              <a:ea typeface="华文细黑" pitchFamily="2" charset="-122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777258" y="1291187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135"/>
          <p:cNvSpPr txBox="1"/>
          <p:nvPr/>
        </p:nvSpPr>
        <p:spPr>
          <a:xfrm>
            <a:off x="270006" y="1339511"/>
            <a:ext cx="2529864" cy="298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NR supports up to 16 </a:t>
            </a:r>
            <a:r>
              <a:rPr lang="en-US" altLang="zh-CN" sz="1050" dirty="0" smtClean="0">
                <a:ea typeface="华文细黑" pitchFamily="2" charset="-122"/>
              </a:rPr>
              <a:t>carrier aggregation and bandwidth part. </a:t>
            </a:r>
            <a:r>
              <a:rPr lang="en-US" altLang="zh-CN" sz="1050" dirty="0">
                <a:ea typeface="华文细黑" pitchFamily="2" charset="-122"/>
              </a:rPr>
              <a:t>Max BW of each </a:t>
            </a:r>
            <a:r>
              <a:rPr lang="en-US" altLang="zh-CN" sz="1050" dirty="0" smtClean="0">
                <a:ea typeface="华文细黑" pitchFamily="2" charset="-122"/>
              </a:rPr>
              <a:t>carrier is </a:t>
            </a:r>
            <a:r>
              <a:rPr lang="en-US" altLang="zh-CN" sz="1050" dirty="0">
                <a:ea typeface="华文细黑" pitchFamily="2" charset="-122"/>
              </a:rPr>
              <a:t>100 MHz (FR1) or 400 MHz (FR2</a:t>
            </a:r>
            <a:r>
              <a:rPr lang="en-US" altLang="zh-CN" sz="1050" dirty="0" smtClean="0">
                <a:ea typeface="华文细黑" pitchFamily="2" charset="-122"/>
              </a:rPr>
              <a:t>).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 smtClean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 smtClean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 smtClean="0">
                <a:ea typeface="华文细黑" pitchFamily="2" charset="-122"/>
              </a:rPr>
              <a:t>NR supports FDD and </a:t>
            </a:r>
            <a:r>
              <a:rPr lang="en-US" altLang="en-US" sz="1050" dirty="0" smtClean="0"/>
              <a:t>semi-statically configuration of UL/DL split in TDD</a:t>
            </a: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 smtClean="0">
                <a:ea typeface="华文细黑" pitchFamily="2" charset="-122"/>
              </a:rPr>
              <a:t>NR </a:t>
            </a:r>
            <a:r>
              <a:rPr lang="en-US" altLang="zh-CN" sz="1050" dirty="0">
                <a:ea typeface="华文细黑" pitchFamily="2" charset="-122"/>
              </a:rPr>
              <a:t>supports operating on a TDD band with supplementary uplink (SUL) band 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ea typeface="华文细黑" pitchFamily="2" charset="-122"/>
            </a:endParaRPr>
          </a:p>
        </p:txBody>
      </p:sp>
      <p:sp>
        <p:nvSpPr>
          <p:cNvPr id="96" name="TextBox 177"/>
          <p:cNvSpPr txBox="1"/>
          <p:nvPr/>
        </p:nvSpPr>
        <p:spPr>
          <a:xfrm>
            <a:off x="2095164" y="4128367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TDD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97" name="TextBox 178"/>
          <p:cNvSpPr txBox="1"/>
          <p:nvPr/>
        </p:nvSpPr>
        <p:spPr>
          <a:xfrm>
            <a:off x="2116896" y="4385650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SUL</a:t>
            </a:r>
            <a:endParaRPr lang="zh-CN" altLang="en-US" sz="1050" dirty="0" err="1">
              <a:ea typeface="华文细黑" pitchFamily="2" charset="-122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5855692" y="3283874"/>
            <a:ext cx="3232143" cy="1285002"/>
            <a:chOff x="7487856" y="5061538"/>
            <a:chExt cx="3207796" cy="1198588"/>
          </a:xfrm>
        </p:grpSpPr>
        <p:grpSp>
          <p:nvGrpSpPr>
            <p:cNvPr id="181" name="组合 180"/>
            <p:cNvGrpSpPr/>
            <p:nvPr/>
          </p:nvGrpSpPr>
          <p:grpSpPr>
            <a:xfrm>
              <a:off x="7487856" y="5066211"/>
              <a:ext cx="3207796" cy="1193915"/>
              <a:chOff x="7242196" y="4888778"/>
              <a:chExt cx="4819667" cy="1193915"/>
            </a:xfrm>
          </p:grpSpPr>
          <p:sp>
            <p:nvSpPr>
              <p:cNvPr id="200" name="椭圆 457"/>
              <p:cNvSpPr/>
              <p:nvPr/>
            </p:nvSpPr>
            <p:spPr bwMode="auto">
              <a:xfrm>
                <a:off x="7247636" y="5271013"/>
                <a:ext cx="4756519" cy="811680"/>
              </a:xfrm>
              <a:prstGeom prst="ellipse">
                <a:avLst/>
              </a:prstGeom>
              <a:solidFill>
                <a:srgbClr val="97E4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343">
                  <a:defRPr/>
                </a:pPr>
                <a:endParaRPr lang="zh-CN" altLang="en-US" sz="105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01" name="椭圆 457"/>
              <p:cNvSpPr/>
              <p:nvPr/>
            </p:nvSpPr>
            <p:spPr bwMode="auto">
              <a:xfrm>
                <a:off x="7242196" y="5391876"/>
                <a:ext cx="2488331" cy="566822"/>
              </a:xfrm>
              <a:prstGeom prst="ellipse">
                <a:avLst/>
              </a:prstGeom>
              <a:solidFill>
                <a:srgbClr val="FFB7B7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343">
                  <a:defRPr/>
                </a:pPr>
                <a:endParaRPr lang="zh-CN" altLang="en-US" sz="105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9303774" y="5571450"/>
                <a:ext cx="2758089" cy="461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  <a:t>NR SUL band  </a:t>
                </a:r>
                <a:b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</a:br>
                <a: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  <a:t>(e.g., 1.8GHz)</a:t>
                </a:r>
                <a:endParaRPr lang="zh-CN" altLang="en-US" sz="825" dirty="0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7377030" y="5496558"/>
                <a:ext cx="2266488" cy="461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  <a:t>NR TDD band</a:t>
                </a:r>
                <a:b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</a:br>
                <a:r>
                  <a:rPr lang="en-US" altLang="zh-CN" sz="825" kern="0" dirty="0">
                    <a:latin typeface="微软雅黑" pitchFamily="34" charset="-122"/>
                    <a:ea typeface="微软雅黑" pitchFamily="34" charset="-122"/>
                  </a:rPr>
                  <a:t> (e.g., 3.5GHz)</a:t>
                </a:r>
                <a:endParaRPr lang="zh-CN" altLang="en-US" sz="825" dirty="0"/>
              </a:p>
            </p:txBody>
          </p:sp>
          <p:sp>
            <p:nvSpPr>
              <p:cNvPr id="204" name="圆角矩形 203"/>
              <p:cNvSpPr/>
              <p:nvPr/>
            </p:nvSpPr>
            <p:spPr>
              <a:xfrm>
                <a:off x="7314204" y="5026622"/>
                <a:ext cx="62825" cy="729982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0"/>
              </a:p>
            </p:txBody>
          </p:sp>
          <p:sp>
            <p:nvSpPr>
              <p:cNvPr id="205" name="圆角矩形 204"/>
              <p:cNvSpPr/>
              <p:nvPr/>
            </p:nvSpPr>
            <p:spPr>
              <a:xfrm rot="644183">
                <a:off x="7455673" y="4888778"/>
                <a:ext cx="224649" cy="47479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50"/>
              </a:p>
            </p:txBody>
          </p:sp>
          <p:cxnSp>
            <p:nvCxnSpPr>
              <p:cNvPr id="206" name="直接连接符 205"/>
              <p:cNvCxnSpPr/>
              <p:nvPr/>
            </p:nvCxnSpPr>
            <p:spPr>
              <a:xfrm>
                <a:off x="7247553" y="5019307"/>
                <a:ext cx="345175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组合 181"/>
            <p:cNvGrpSpPr/>
            <p:nvPr/>
          </p:nvGrpSpPr>
          <p:grpSpPr>
            <a:xfrm>
              <a:off x="9580728" y="5294598"/>
              <a:ext cx="204717" cy="314642"/>
              <a:chOff x="9580728" y="4735030"/>
              <a:chExt cx="204717" cy="314642"/>
            </a:xfrm>
          </p:grpSpPr>
          <p:sp>
            <p:nvSpPr>
              <p:cNvPr id="198" name="圆角矩形 197"/>
              <p:cNvSpPr/>
              <p:nvPr/>
            </p:nvSpPr>
            <p:spPr bwMode="auto">
              <a:xfrm>
                <a:off x="9580728" y="4790364"/>
                <a:ext cx="204717" cy="25930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9" name="圆角矩形 198"/>
              <p:cNvSpPr/>
              <p:nvPr/>
            </p:nvSpPr>
            <p:spPr bwMode="auto">
              <a:xfrm>
                <a:off x="9708543" y="4735030"/>
                <a:ext cx="49606" cy="1179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10105267" y="5425733"/>
              <a:ext cx="204717" cy="314642"/>
              <a:chOff x="9580728" y="4735030"/>
              <a:chExt cx="204717" cy="314642"/>
            </a:xfrm>
          </p:grpSpPr>
          <p:sp>
            <p:nvSpPr>
              <p:cNvPr id="196" name="圆角矩形 195"/>
              <p:cNvSpPr/>
              <p:nvPr/>
            </p:nvSpPr>
            <p:spPr bwMode="auto">
              <a:xfrm>
                <a:off x="9580728" y="4790364"/>
                <a:ext cx="204717" cy="25930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7" name="圆角矩形 196"/>
              <p:cNvSpPr/>
              <p:nvPr/>
            </p:nvSpPr>
            <p:spPr bwMode="auto">
              <a:xfrm>
                <a:off x="9708543" y="4735030"/>
                <a:ext cx="49606" cy="1179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8350896" y="5404468"/>
              <a:ext cx="204717" cy="314642"/>
              <a:chOff x="9580728" y="4735030"/>
              <a:chExt cx="204717" cy="314642"/>
            </a:xfrm>
          </p:grpSpPr>
          <p:sp>
            <p:nvSpPr>
              <p:cNvPr id="194" name="圆角矩形 193"/>
              <p:cNvSpPr/>
              <p:nvPr/>
            </p:nvSpPr>
            <p:spPr bwMode="auto">
              <a:xfrm>
                <a:off x="9580728" y="4790364"/>
                <a:ext cx="204717" cy="25930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5" name="圆角矩形 194"/>
              <p:cNvSpPr/>
              <p:nvPr/>
            </p:nvSpPr>
            <p:spPr bwMode="auto">
              <a:xfrm>
                <a:off x="9708543" y="4735030"/>
                <a:ext cx="49606" cy="1179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zh-CN" altLang="en-US" sz="750" dirty="0"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90" name="直接箭头连接符 189"/>
            <p:cNvCxnSpPr/>
            <p:nvPr/>
          </p:nvCxnSpPr>
          <p:spPr bwMode="auto">
            <a:xfrm>
              <a:off x="7847463" y="5268039"/>
              <a:ext cx="436728" cy="21836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1" name="直接箭头连接符 190"/>
            <p:cNvCxnSpPr/>
            <p:nvPr/>
          </p:nvCxnSpPr>
          <p:spPr bwMode="auto">
            <a:xfrm flipH="1" flipV="1">
              <a:off x="7970293" y="5186154"/>
              <a:ext cx="1542197" cy="218363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2" name="TextBox 184"/>
            <p:cNvSpPr txBox="1"/>
            <p:nvPr/>
          </p:nvSpPr>
          <p:spPr>
            <a:xfrm rot="510739">
              <a:off x="8543955" y="5061538"/>
              <a:ext cx="522075" cy="29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825" dirty="0">
                  <a:ea typeface="华文细黑" pitchFamily="2" charset="-122"/>
                </a:rPr>
                <a:t>SUL</a:t>
              </a:r>
              <a:endParaRPr lang="zh-CN" altLang="en-US" sz="825" dirty="0" err="1">
                <a:ea typeface="华文细黑" pitchFamily="2" charset="-122"/>
              </a:endParaRPr>
            </a:p>
          </p:txBody>
        </p:sp>
        <p:sp>
          <p:nvSpPr>
            <p:cNvPr id="193" name="TextBox 185"/>
            <p:cNvSpPr txBox="1"/>
            <p:nvPr/>
          </p:nvSpPr>
          <p:spPr>
            <a:xfrm rot="1330731">
              <a:off x="7897304" y="5216782"/>
              <a:ext cx="537038" cy="29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825" dirty="0">
                  <a:ea typeface="华文细黑" pitchFamily="2" charset="-122"/>
                </a:rPr>
                <a:t>TDD</a:t>
              </a:r>
              <a:endParaRPr lang="zh-CN" altLang="en-US" sz="825" dirty="0" err="1">
                <a:ea typeface="华文细黑" pitchFamily="2" charset="-122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793690" y="4433918"/>
            <a:ext cx="1289378" cy="165063"/>
            <a:chOff x="8202304" y="4899546"/>
            <a:chExt cx="1719618" cy="220141"/>
          </a:xfrm>
        </p:grpSpPr>
        <p:sp>
          <p:nvSpPr>
            <p:cNvPr id="208" name="矩形 207"/>
            <p:cNvSpPr/>
            <p:nvPr/>
          </p:nvSpPr>
          <p:spPr bwMode="auto">
            <a:xfrm>
              <a:off x="8202304" y="4899546"/>
              <a:ext cx="1719618" cy="21836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09" name="矩形 208"/>
            <p:cNvSpPr/>
            <p:nvPr/>
          </p:nvSpPr>
          <p:spPr bwMode="auto">
            <a:xfrm>
              <a:off x="8543499" y="4899546"/>
              <a:ext cx="348089" cy="220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10" name="矩形 209"/>
            <p:cNvSpPr/>
            <p:nvPr/>
          </p:nvSpPr>
          <p:spPr bwMode="auto">
            <a:xfrm>
              <a:off x="9229299" y="4899546"/>
              <a:ext cx="348089" cy="220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sz="750" dirty="0">
                <a:ea typeface="华文细黑" panose="02010600040101010101" pitchFamily="2" charset="-122"/>
              </a:endParaRPr>
            </a:p>
          </p:txBody>
        </p:sp>
      </p:grpSp>
      <p:sp>
        <p:nvSpPr>
          <p:cNvPr id="211" name="矩形 210"/>
          <p:cNvSpPr/>
          <p:nvPr/>
        </p:nvSpPr>
        <p:spPr bwMode="auto">
          <a:xfrm>
            <a:off x="793690" y="4162526"/>
            <a:ext cx="1289378" cy="1637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754632" y="3968507"/>
            <a:ext cx="778709" cy="234403"/>
            <a:chOff x="8135924" y="3959760"/>
            <a:chExt cx="1038549" cy="312620"/>
          </a:xfrm>
        </p:grpSpPr>
        <p:sp>
          <p:nvSpPr>
            <p:cNvPr id="213" name="TextBox 171"/>
            <p:cNvSpPr txBox="1"/>
            <p:nvPr/>
          </p:nvSpPr>
          <p:spPr>
            <a:xfrm>
              <a:off x="8135924" y="3959776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14" name="TextBox 201"/>
            <p:cNvSpPr txBox="1"/>
            <p:nvPr/>
          </p:nvSpPr>
          <p:spPr>
            <a:xfrm>
              <a:off x="8288324" y="3959760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15" name="TextBox 202"/>
            <p:cNvSpPr txBox="1"/>
            <p:nvPr/>
          </p:nvSpPr>
          <p:spPr>
            <a:xfrm>
              <a:off x="8469317" y="3959760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16" name="TextBox 203"/>
            <p:cNvSpPr txBox="1"/>
            <p:nvPr/>
          </p:nvSpPr>
          <p:spPr>
            <a:xfrm>
              <a:off x="8640786" y="3959760"/>
              <a:ext cx="348904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S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17" name="TextBox 204"/>
            <p:cNvSpPr txBox="1"/>
            <p:nvPr/>
          </p:nvSpPr>
          <p:spPr>
            <a:xfrm>
              <a:off x="8817017" y="3964523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U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1390260" y="3972080"/>
            <a:ext cx="778709" cy="234403"/>
            <a:chOff x="8135924" y="3959760"/>
            <a:chExt cx="1038549" cy="312620"/>
          </a:xfrm>
        </p:grpSpPr>
        <p:sp>
          <p:nvSpPr>
            <p:cNvPr id="219" name="TextBox 207"/>
            <p:cNvSpPr txBox="1"/>
            <p:nvPr/>
          </p:nvSpPr>
          <p:spPr>
            <a:xfrm>
              <a:off x="8135924" y="3959776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20" name="TextBox 208"/>
            <p:cNvSpPr txBox="1"/>
            <p:nvPr/>
          </p:nvSpPr>
          <p:spPr>
            <a:xfrm>
              <a:off x="8288324" y="3959760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21" name="TextBox 209"/>
            <p:cNvSpPr txBox="1"/>
            <p:nvPr/>
          </p:nvSpPr>
          <p:spPr>
            <a:xfrm>
              <a:off x="8469317" y="3959760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D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22" name="TextBox 210"/>
            <p:cNvSpPr txBox="1"/>
            <p:nvPr/>
          </p:nvSpPr>
          <p:spPr>
            <a:xfrm>
              <a:off x="8640786" y="3959760"/>
              <a:ext cx="348904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S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  <p:sp>
          <p:nvSpPr>
            <p:cNvPr id="223" name="TextBox 211"/>
            <p:cNvSpPr txBox="1"/>
            <p:nvPr/>
          </p:nvSpPr>
          <p:spPr>
            <a:xfrm>
              <a:off x="8817017" y="3964523"/>
              <a:ext cx="35745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900" dirty="0">
                  <a:ea typeface="华文细黑" pitchFamily="2" charset="-122"/>
                </a:rPr>
                <a:t>U</a:t>
              </a:r>
              <a:endParaRPr lang="zh-CN" altLang="en-US" sz="900" dirty="0" err="1">
                <a:ea typeface="华文细黑" pitchFamily="2" charset="-122"/>
              </a:endParaRP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917716" y="4159755"/>
            <a:ext cx="132125" cy="167834"/>
            <a:chOff x="8353426" y="4214813"/>
            <a:chExt cx="176212" cy="223837"/>
          </a:xfrm>
        </p:grpSpPr>
        <p:cxnSp>
          <p:nvCxnSpPr>
            <p:cNvPr id="225" name="直接连接符 224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6" name="直接连接符 225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27" name="直接连接符 226"/>
          <p:cNvCxnSpPr/>
          <p:nvPr/>
        </p:nvCxnSpPr>
        <p:spPr bwMode="auto">
          <a:xfrm>
            <a:off x="1306948" y="4159755"/>
            <a:ext cx="0" cy="167834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8" name="矩形 227"/>
          <p:cNvSpPr/>
          <p:nvPr/>
        </p:nvSpPr>
        <p:spPr bwMode="auto">
          <a:xfrm>
            <a:off x="1139114" y="4173474"/>
            <a:ext cx="160692" cy="1499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cxnSp>
        <p:nvCxnSpPr>
          <p:cNvPr id="229" name="直接连接符 228"/>
          <p:cNvCxnSpPr/>
          <p:nvPr/>
        </p:nvCxnSpPr>
        <p:spPr bwMode="auto">
          <a:xfrm>
            <a:off x="1174824" y="4159755"/>
            <a:ext cx="0" cy="167834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0" name="组合 229"/>
          <p:cNvGrpSpPr/>
          <p:nvPr/>
        </p:nvGrpSpPr>
        <p:grpSpPr>
          <a:xfrm>
            <a:off x="1428361" y="4163325"/>
            <a:ext cx="132125" cy="167834"/>
            <a:chOff x="8353426" y="4214813"/>
            <a:chExt cx="176212" cy="223837"/>
          </a:xfrm>
        </p:grpSpPr>
        <p:cxnSp>
          <p:nvCxnSpPr>
            <p:cNvPr id="231" name="直接连接符 230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2" name="直接连接符 231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3" name="组合 232"/>
          <p:cNvGrpSpPr/>
          <p:nvPr/>
        </p:nvGrpSpPr>
        <p:grpSpPr>
          <a:xfrm>
            <a:off x="1692610" y="4163325"/>
            <a:ext cx="132125" cy="167834"/>
            <a:chOff x="8353426" y="4214813"/>
            <a:chExt cx="176212" cy="223837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" name="直接连接符 234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36" name="矩形 235"/>
          <p:cNvSpPr/>
          <p:nvPr/>
        </p:nvSpPr>
        <p:spPr bwMode="auto">
          <a:xfrm>
            <a:off x="1917580" y="4180052"/>
            <a:ext cx="160692" cy="1499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cxnSp>
        <p:nvCxnSpPr>
          <p:cNvPr id="237" name="直接连接符 236"/>
          <p:cNvCxnSpPr/>
          <p:nvPr/>
        </p:nvCxnSpPr>
        <p:spPr bwMode="auto">
          <a:xfrm>
            <a:off x="1949719" y="4159754"/>
            <a:ext cx="0" cy="167834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组合 4"/>
          <p:cNvGrpSpPr/>
          <p:nvPr/>
        </p:nvGrpSpPr>
        <p:grpSpPr>
          <a:xfrm>
            <a:off x="2804166" y="837546"/>
            <a:ext cx="6166340" cy="1187753"/>
            <a:chOff x="521494" y="1183115"/>
            <a:chExt cx="8015288" cy="1436877"/>
          </a:xfrm>
        </p:grpSpPr>
        <p:sp>
          <p:nvSpPr>
            <p:cNvPr id="321" name="모서리가 둥근 직사각형 110"/>
            <p:cNvSpPr/>
            <p:nvPr/>
          </p:nvSpPr>
          <p:spPr>
            <a:xfrm>
              <a:off x="521494" y="1183115"/>
              <a:ext cx="8015288" cy="1431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olidFill>
                  <a:prstClr val="white"/>
                </a:solidFill>
              </a:endParaRPr>
            </a:p>
          </p:txBody>
        </p:sp>
        <p:cxnSp>
          <p:nvCxnSpPr>
            <p:cNvPr id="322" name="직선 연결선 345"/>
            <p:cNvCxnSpPr/>
            <p:nvPr/>
          </p:nvCxnSpPr>
          <p:spPr>
            <a:xfrm>
              <a:off x="2441169" y="1203320"/>
              <a:ext cx="0" cy="137700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sp>
          <p:nvSpPr>
            <p:cNvPr id="323" name="TextBox 346"/>
            <p:cNvSpPr txBox="1"/>
            <p:nvPr/>
          </p:nvSpPr>
          <p:spPr>
            <a:xfrm>
              <a:off x="521494" y="1190026"/>
              <a:ext cx="1909715" cy="3257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lvl="0">
                <a:lnSpc>
                  <a:spcPct val="110000"/>
                </a:lnSpc>
                <a:defRPr sz="2000" b="1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rgbClr val="000000"/>
                  </a:solidFill>
                </a:defRPr>
              </a:lvl1pPr>
            </a:lstStyle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lt"/>
                  <a:cs typeface="+mn-cs"/>
                </a:rPr>
                <a:t>FR1 (450MHz – 6GHz)</a:t>
              </a:r>
            </a:p>
          </p:txBody>
        </p:sp>
        <p:sp>
          <p:nvSpPr>
            <p:cNvPr id="324" name="TextBox 347"/>
            <p:cNvSpPr txBox="1"/>
            <p:nvPr/>
          </p:nvSpPr>
          <p:spPr>
            <a:xfrm>
              <a:off x="2429116" y="1198525"/>
              <a:ext cx="6095611" cy="3257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lvl="0">
                <a:lnSpc>
                  <a:spcPct val="110000"/>
                </a:lnSpc>
                <a:defRPr sz="120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srgbClr val="000000"/>
                  </a:solidFill>
                </a:defRPr>
              </a:lvl1pPr>
            </a:lstStyle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b="1" dirty="0">
                  <a:solidFill>
                    <a:schemeClr val="tx1"/>
                  </a:solidFill>
                  <a:latin typeface="+mn-lt"/>
                  <a:cs typeface="+mn-cs"/>
                </a:rPr>
                <a:t>FR2 (24.25GHz – 52.6GHz)</a:t>
              </a:r>
            </a:p>
          </p:txBody>
        </p:sp>
        <p:sp>
          <p:nvSpPr>
            <p:cNvPr id="325" name="직사각형 348"/>
            <p:cNvSpPr/>
            <p:nvPr/>
          </p:nvSpPr>
          <p:spPr>
            <a:xfrm>
              <a:off x="521494" y="2359360"/>
              <a:ext cx="1909715" cy="260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eaLnBrk="0" latinLnBrk="0" hangingPunct="0">
                <a:buClr>
                  <a:srgbClr val="0000FF"/>
                </a:buClr>
                <a:defRPr/>
              </a:pPr>
              <a:r>
                <a:rPr lang="en-US" altLang="ko-KR" sz="80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[IMT Spectrum</a:t>
              </a:r>
              <a:r>
                <a:rPr lang="en-US" altLang="ko-KR" sz="8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]</a:t>
              </a:r>
              <a:endParaRPr lang="ko-KR" altLang="en-US" sz="800" kern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C2D2F"/>
                </a:solidFill>
                <a:cs typeface="Calibri" pitchFamily="34" charset="0"/>
              </a:endParaRPr>
            </a:p>
          </p:txBody>
        </p:sp>
        <p:sp>
          <p:nvSpPr>
            <p:cNvPr id="326" name="직사각형 349"/>
            <p:cNvSpPr/>
            <p:nvPr/>
          </p:nvSpPr>
          <p:spPr>
            <a:xfrm>
              <a:off x="2441171" y="2361962"/>
              <a:ext cx="6095611" cy="2420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eaLnBrk="0" latinLnBrk="0" hangingPunct="0">
                <a:buClr>
                  <a:srgbClr val="0000FF"/>
                </a:buClr>
                <a:defRPr/>
              </a:pPr>
              <a:r>
                <a:rPr lang="en-US" altLang="ko-KR" sz="70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[WRC-19 </a:t>
              </a:r>
              <a:r>
                <a:rPr lang="en-US" altLang="ko-KR" sz="7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IMT spectrum]</a:t>
              </a:r>
              <a:r>
                <a:rPr lang="de-DE" altLang="ko-KR" sz="7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 </a:t>
              </a:r>
              <a:r>
                <a:rPr lang="de-DE" altLang="ko-KR" sz="70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(24.25-27.5), </a:t>
              </a:r>
              <a:r>
                <a:rPr lang="de-DE" altLang="ko-KR" sz="7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(</a:t>
              </a:r>
              <a:r>
                <a:rPr lang="de-DE" altLang="ko-KR" sz="70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37-40.5), (40.5-42.5), (42.5-43.5), (45.5-47), </a:t>
              </a:r>
              <a:r>
                <a:rPr lang="de-DE" altLang="ko-KR" sz="7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(47.2-48.2</a:t>
              </a:r>
              <a:r>
                <a:rPr lang="de-DE" altLang="ko-KR" sz="70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), </a:t>
              </a:r>
              <a:r>
                <a:rPr lang="de-DE" altLang="ko-KR" sz="700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C2D2F"/>
                  </a:solidFill>
                  <a:cs typeface="Calibri" pitchFamily="34" charset="0"/>
                </a:rPr>
                <a:t>(66-71)GHz</a:t>
              </a:r>
              <a:endParaRPr lang="ko-KR" altLang="en-US" sz="700" kern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C2D2F"/>
                </a:solidFill>
                <a:cs typeface="Calibri" pitchFamily="34" charset="0"/>
              </a:endParaRPr>
            </a:p>
          </p:txBody>
        </p:sp>
        <p:grpSp>
          <p:nvGrpSpPr>
            <p:cNvPr id="327" name="그룹 350"/>
            <p:cNvGrpSpPr/>
            <p:nvPr/>
          </p:nvGrpSpPr>
          <p:grpSpPr>
            <a:xfrm>
              <a:off x="563268" y="1558027"/>
              <a:ext cx="7969080" cy="814842"/>
              <a:chOff x="1425030" y="2342959"/>
              <a:chExt cx="9177888" cy="804518"/>
            </a:xfrm>
          </p:grpSpPr>
          <p:sp>
            <p:nvSpPr>
              <p:cNvPr id="328" name="직사각형 351"/>
              <p:cNvSpPr/>
              <p:nvPr/>
            </p:nvSpPr>
            <p:spPr>
              <a:xfrm>
                <a:off x="4545192" y="2507277"/>
                <a:ext cx="250923" cy="34836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직사각형 352"/>
              <p:cNvSpPr/>
              <p:nvPr/>
            </p:nvSpPr>
            <p:spPr>
              <a:xfrm>
                <a:off x="9962569" y="2537063"/>
                <a:ext cx="583613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6858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i="1" kern="0" dirty="0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</a:prstClr>
                    </a:solidFill>
                  </a:rPr>
                  <a:t>(GHz)</a:t>
                </a:r>
                <a:endParaRPr lang="ko-KR" altLang="en-US" sz="600" i="1" kern="0" dirty="0">
                  <a:ln>
                    <a:solidFill>
                      <a:srgbClr val="53565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30" name="직사각형 353"/>
              <p:cNvSpPr/>
              <p:nvPr/>
            </p:nvSpPr>
            <p:spPr>
              <a:xfrm>
                <a:off x="4242670" y="2507277"/>
                <a:ext cx="300242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 dirty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2" name="직사각형 355"/>
              <p:cNvSpPr/>
              <p:nvPr/>
            </p:nvSpPr>
            <p:spPr>
              <a:xfrm>
                <a:off x="5399471" y="2507277"/>
                <a:ext cx="321688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3" name="직사각형 356"/>
              <p:cNvSpPr/>
              <p:nvPr/>
            </p:nvSpPr>
            <p:spPr>
              <a:xfrm>
                <a:off x="5720551" y="2507277"/>
                <a:ext cx="183821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4" name="직사각형 357"/>
              <p:cNvSpPr/>
              <p:nvPr/>
            </p:nvSpPr>
            <p:spPr>
              <a:xfrm>
                <a:off x="5901329" y="2507277"/>
                <a:ext cx="91911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5" name="직사각형 358"/>
              <p:cNvSpPr/>
              <p:nvPr/>
            </p:nvSpPr>
            <p:spPr>
              <a:xfrm>
                <a:off x="6201992" y="2507277"/>
                <a:ext cx="137867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6" name="직사각형 359"/>
              <p:cNvSpPr/>
              <p:nvPr/>
            </p:nvSpPr>
            <p:spPr>
              <a:xfrm>
                <a:off x="6354269" y="2507277"/>
                <a:ext cx="145375" cy="348363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7" name="직사각형 360"/>
              <p:cNvSpPr/>
              <p:nvPr/>
            </p:nvSpPr>
            <p:spPr>
              <a:xfrm>
                <a:off x="8024137" y="2507277"/>
                <a:ext cx="519343" cy="348365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38" name="직사각형 361"/>
              <p:cNvSpPr/>
              <p:nvPr/>
            </p:nvSpPr>
            <p:spPr>
              <a:xfrm>
                <a:off x="6650310" y="2507277"/>
                <a:ext cx="202204" cy="34836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800" kern="0" dirty="0">
                  <a:solidFill>
                    <a:srgbClr val="044EA2">
                      <a:lumMod val="75000"/>
                    </a:srgbClr>
                  </a:solidFill>
                </a:endParaRPr>
              </a:p>
            </p:txBody>
          </p:sp>
          <p:sp>
            <p:nvSpPr>
              <p:cNvPr id="340" name="TextBox 363"/>
              <p:cNvSpPr txBox="1"/>
              <p:nvPr/>
            </p:nvSpPr>
            <p:spPr>
              <a:xfrm>
                <a:off x="3524332" y="2925299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20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1" name="TextBox 364"/>
              <p:cNvSpPr txBox="1"/>
              <p:nvPr/>
            </p:nvSpPr>
            <p:spPr>
              <a:xfrm>
                <a:off x="5375924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40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2" name="TextBox 365"/>
              <p:cNvSpPr txBox="1"/>
              <p:nvPr/>
            </p:nvSpPr>
            <p:spPr>
              <a:xfrm>
                <a:off x="6301722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50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3" name="TextBox 366"/>
              <p:cNvSpPr txBox="1"/>
              <p:nvPr/>
            </p:nvSpPr>
            <p:spPr>
              <a:xfrm>
                <a:off x="7227521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60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4" name="TextBox 367"/>
              <p:cNvSpPr txBox="1"/>
              <p:nvPr/>
            </p:nvSpPr>
            <p:spPr>
              <a:xfrm>
                <a:off x="8153314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70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5" name="TextBox 368"/>
              <p:cNvSpPr txBox="1"/>
              <p:nvPr/>
            </p:nvSpPr>
            <p:spPr>
              <a:xfrm>
                <a:off x="9079112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80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6" name="TextBox 369"/>
              <p:cNvSpPr txBox="1"/>
              <p:nvPr/>
            </p:nvSpPr>
            <p:spPr>
              <a:xfrm>
                <a:off x="10004908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90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47" name="직사각형 370"/>
              <p:cNvSpPr/>
              <p:nvPr/>
            </p:nvSpPr>
            <p:spPr>
              <a:xfrm>
                <a:off x="1883169" y="2513051"/>
                <a:ext cx="27573" cy="348364"/>
              </a:xfrm>
              <a:prstGeom prst="rect">
                <a:avLst/>
              </a:prstGeom>
              <a:solidFill>
                <a:srgbClr val="DEDEDE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48" name="직사각형 371"/>
              <p:cNvSpPr/>
              <p:nvPr/>
            </p:nvSpPr>
            <p:spPr>
              <a:xfrm>
                <a:off x="2315502" y="2503624"/>
                <a:ext cx="61274" cy="348364"/>
              </a:xfrm>
              <a:prstGeom prst="rect">
                <a:avLst/>
              </a:prstGeom>
              <a:solidFill>
                <a:srgbClr val="FFC6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49" name="TextBox 372"/>
              <p:cNvSpPr txBox="1"/>
              <p:nvPr/>
            </p:nvSpPr>
            <p:spPr>
              <a:xfrm>
                <a:off x="1425030" y="2565664"/>
                <a:ext cx="566815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0.091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1" name="TextBox 374"/>
              <p:cNvSpPr txBox="1"/>
              <p:nvPr/>
            </p:nvSpPr>
            <p:spPr>
              <a:xfrm>
                <a:off x="8135814" y="2570376"/>
                <a:ext cx="341242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 smtClean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5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2" name="TextBox 375"/>
              <p:cNvSpPr txBox="1"/>
              <p:nvPr/>
            </p:nvSpPr>
            <p:spPr>
              <a:xfrm>
                <a:off x="4143295" y="2565664"/>
                <a:ext cx="502023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3.25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3" name="TextBox 376"/>
              <p:cNvSpPr txBox="1"/>
              <p:nvPr/>
            </p:nvSpPr>
            <p:spPr>
              <a:xfrm>
                <a:off x="5339902" y="2565664"/>
                <a:ext cx="437230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3.5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4" name="TextBox 377"/>
              <p:cNvSpPr txBox="1"/>
              <p:nvPr/>
            </p:nvSpPr>
            <p:spPr>
              <a:xfrm>
                <a:off x="6256336" y="2565847"/>
                <a:ext cx="341242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 smtClean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1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5" name="TextBox 378"/>
              <p:cNvSpPr txBox="1"/>
              <p:nvPr/>
            </p:nvSpPr>
            <p:spPr>
              <a:xfrm>
                <a:off x="5782854" y="2565665"/>
                <a:ext cx="341242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000000"/>
                    </a:solidFill>
                  </a:rPr>
                  <a:t>1</a:t>
                </a:r>
                <a:endParaRPr lang="ko-KR" altLang="en-US" sz="6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TextBox 379"/>
              <p:cNvSpPr txBox="1"/>
              <p:nvPr/>
            </p:nvSpPr>
            <p:spPr>
              <a:xfrm>
                <a:off x="5639395" y="2565664"/>
                <a:ext cx="341242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2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8" name="TextBox 381"/>
              <p:cNvSpPr txBox="1"/>
              <p:nvPr/>
            </p:nvSpPr>
            <p:spPr>
              <a:xfrm>
                <a:off x="6531611" y="2565664"/>
                <a:ext cx="437230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2.2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59" name="TextBox 382"/>
              <p:cNvSpPr txBox="1"/>
              <p:nvPr/>
            </p:nvSpPr>
            <p:spPr>
              <a:xfrm>
                <a:off x="6042208" y="2565664"/>
                <a:ext cx="437230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1.5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60" name="TextBox 383"/>
              <p:cNvSpPr txBox="1"/>
              <p:nvPr/>
            </p:nvSpPr>
            <p:spPr>
              <a:xfrm>
                <a:off x="2385031" y="2565662"/>
                <a:ext cx="437230" cy="2315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 algn="ctr">
                  <a:lnSpc>
                    <a:spcPct val="110000"/>
                  </a:lnSpc>
                  <a:defRPr sz="1200"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</a:defRPr>
                </a:lvl1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srgbClr val="2C2D2F">
                        <a:lumMod val="75000"/>
                        <a:lumOff val="25000"/>
                      </a:srgbClr>
                    </a:solidFill>
                  </a:rPr>
                  <a:t>0.2</a:t>
                </a:r>
                <a:endParaRPr lang="ko-KR" altLang="en-US" sz="600" kern="0" dirty="0">
                  <a:solidFill>
                    <a:srgbClr val="2C2D2F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361" name="TextBox 384"/>
              <p:cNvSpPr txBox="1"/>
              <p:nvPr/>
            </p:nvSpPr>
            <p:spPr>
              <a:xfrm>
                <a:off x="2064848" y="2925300"/>
                <a:ext cx="629208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3.5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62" name="TextBox 385"/>
              <p:cNvSpPr txBox="1"/>
              <p:nvPr/>
            </p:nvSpPr>
            <p:spPr>
              <a:xfrm>
                <a:off x="1589592" y="2925300"/>
                <a:ext cx="629208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1.4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grpSp>
            <p:nvGrpSpPr>
              <p:cNvPr id="363" name="그룹 386"/>
              <p:cNvGrpSpPr/>
              <p:nvPr/>
            </p:nvGrpSpPr>
            <p:grpSpPr>
              <a:xfrm>
                <a:off x="1650042" y="2863278"/>
                <a:ext cx="8792286" cy="45756"/>
                <a:chOff x="760263" y="2644066"/>
                <a:chExt cx="10689546" cy="46793"/>
              </a:xfrm>
            </p:grpSpPr>
            <p:cxnSp>
              <p:nvCxnSpPr>
                <p:cNvPr id="395" name="직선 연결선 418"/>
                <p:cNvCxnSpPr/>
                <p:nvPr/>
              </p:nvCxnSpPr>
              <p:spPr>
                <a:xfrm>
                  <a:off x="3402523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396" name="직선 연결선 419"/>
                <p:cNvCxnSpPr/>
                <p:nvPr/>
              </p:nvCxnSpPr>
              <p:spPr>
                <a:xfrm>
                  <a:off x="4528095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397" name="직선 연결선 420"/>
                <p:cNvCxnSpPr/>
                <p:nvPr/>
              </p:nvCxnSpPr>
              <p:spPr>
                <a:xfrm>
                  <a:off x="6779239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398" name="직선 연결선 421"/>
                <p:cNvCxnSpPr/>
                <p:nvPr/>
              </p:nvCxnSpPr>
              <p:spPr>
                <a:xfrm>
                  <a:off x="7904811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399" name="직선 연결선 422"/>
                <p:cNvCxnSpPr/>
                <p:nvPr/>
              </p:nvCxnSpPr>
              <p:spPr>
                <a:xfrm>
                  <a:off x="9030383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00" name="직선 연결선 423"/>
                <p:cNvCxnSpPr/>
                <p:nvPr/>
              </p:nvCxnSpPr>
              <p:spPr>
                <a:xfrm>
                  <a:off x="10155955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01" name="직선 연결선 424"/>
                <p:cNvCxnSpPr/>
                <p:nvPr/>
              </p:nvCxnSpPr>
              <p:spPr>
                <a:xfrm>
                  <a:off x="11281526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02" name="직선 연결선 425"/>
                <p:cNvCxnSpPr/>
                <p:nvPr/>
              </p:nvCxnSpPr>
              <p:spPr>
                <a:xfrm>
                  <a:off x="5653667" y="2645154"/>
                  <a:ext cx="0" cy="45705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03" name="직선 연결선 426"/>
                <p:cNvCxnSpPr/>
                <p:nvPr/>
              </p:nvCxnSpPr>
              <p:spPr>
                <a:xfrm>
                  <a:off x="760263" y="2644066"/>
                  <a:ext cx="10689546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</p:cxnSp>
          </p:grpSp>
          <p:sp>
            <p:nvSpPr>
              <p:cNvPr id="364" name="직사각형 387"/>
              <p:cNvSpPr/>
              <p:nvPr/>
            </p:nvSpPr>
            <p:spPr>
              <a:xfrm>
                <a:off x="7851545" y="2343421"/>
                <a:ext cx="362838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66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직사각형 388"/>
              <p:cNvSpPr/>
              <p:nvPr/>
            </p:nvSpPr>
            <p:spPr>
              <a:xfrm>
                <a:off x="8351923" y="2343421"/>
                <a:ext cx="362838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71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직사각형 391"/>
              <p:cNvSpPr/>
              <p:nvPr/>
            </p:nvSpPr>
            <p:spPr>
              <a:xfrm>
                <a:off x="6704937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52.6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직사각형 392"/>
              <p:cNvSpPr/>
              <p:nvPr/>
            </p:nvSpPr>
            <p:spPr>
              <a:xfrm>
                <a:off x="6513488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50.4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직사각형 393"/>
              <p:cNvSpPr/>
              <p:nvPr/>
            </p:nvSpPr>
            <p:spPr>
              <a:xfrm>
                <a:off x="6288875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48.2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직사각형 394"/>
              <p:cNvSpPr/>
              <p:nvPr/>
            </p:nvSpPr>
            <p:spPr>
              <a:xfrm>
                <a:off x="6169069" y="2343421"/>
                <a:ext cx="362838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47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직사각형 395"/>
              <p:cNvSpPr/>
              <p:nvPr/>
            </p:nvSpPr>
            <p:spPr>
              <a:xfrm>
                <a:off x="5968212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  <a:cs typeface="Calibri" pitchFamily="34" charset="0"/>
                  </a:rPr>
                  <a:t>45.5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직사각형 396"/>
              <p:cNvSpPr/>
              <p:nvPr/>
            </p:nvSpPr>
            <p:spPr>
              <a:xfrm>
                <a:off x="3948558" y="2343421"/>
                <a:ext cx="470826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24.25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직사각형 397"/>
              <p:cNvSpPr/>
              <p:nvPr/>
            </p:nvSpPr>
            <p:spPr>
              <a:xfrm>
                <a:off x="4339171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27.5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직사각형 400"/>
              <p:cNvSpPr/>
              <p:nvPr/>
            </p:nvSpPr>
            <p:spPr>
              <a:xfrm>
                <a:off x="5192417" y="2343421"/>
                <a:ext cx="362838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37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직사각형 401"/>
              <p:cNvSpPr/>
              <p:nvPr/>
            </p:nvSpPr>
            <p:spPr>
              <a:xfrm>
                <a:off x="5455070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40.5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직사각형 402"/>
              <p:cNvSpPr/>
              <p:nvPr/>
            </p:nvSpPr>
            <p:spPr>
              <a:xfrm>
                <a:off x="5639743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42.5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직사각형 403"/>
              <p:cNvSpPr/>
              <p:nvPr/>
            </p:nvSpPr>
            <p:spPr>
              <a:xfrm>
                <a:off x="5796183" y="2343421"/>
                <a:ext cx="42763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43.5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직사각형 404"/>
              <p:cNvSpPr/>
              <p:nvPr/>
            </p:nvSpPr>
            <p:spPr>
              <a:xfrm>
                <a:off x="1559475" y="2343421"/>
                <a:ext cx="470826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1.427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직사각형 405"/>
              <p:cNvSpPr/>
              <p:nvPr/>
            </p:nvSpPr>
            <p:spPr>
              <a:xfrm>
                <a:off x="1783224" y="2343421"/>
                <a:ext cx="470826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1.518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직사각형 406"/>
              <p:cNvSpPr/>
              <p:nvPr/>
            </p:nvSpPr>
            <p:spPr>
              <a:xfrm>
                <a:off x="2097043" y="2343421"/>
                <a:ext cx="384437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3.4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직사각형 407"/>
              <p:cNvSpPr/>
              <p:nvPr/>
            </p:nvSpPr>
            <p:spPr>
              <a:xfrm>
                <a:off x="2224972" y="2343421"/>
                <a:ext cx="384437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3.6</a:t>
                </a:r>
              </a:p>
            </p:txBody>
          </p:sp>
          <p:sp>
            <p:nvSpPr>
              <p:cNvPr id="385" name="직사각형 408"/>
              <p:cNvSpPr/>
              <p:nvPr/>
            </p:nvSpPr>
            <p:spPr>
              <a:xfrm>
                <a:off x="2254617" y="2499225"/>
                <a:ext cx="53457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86" name="직사각형 409"/>
              <p:cNvSpPr/>
              <p:nvPr/>
            </p:nvSpPr>
            <p:spPr>
              <a:xfrm>
                <a:off x="2374412" y="2499225"/>
                <a:ext cx="53457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87" name="직사각형 410"/>
              <p:cNvSpPr/>
              <p:nvPr/>
            </p:nvSpPr>
            <p:spPr>
              <a:xfrm>
                <a:off x="2430441" y="2499225"/>
                <a:ext cx="77405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88" name="직사각형 411"/>
              <p:cNvSpPr/>
              <p:nvPr/>
            </p:nvSpPr>
            <p:spPr>
              <a:xfrm>
                <a:off x="2538535" y="2342959"/>
                <a:ext cx="514021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4.495  </a:t>
                </a:r>
                <a:endParaRPr lang="ko-KR" altLang="en-US" sz="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직사각형 412"/>
              <p:cNvSpPr/>
              <p:nvPr/>
            </p:nvSpPr>
            <p:spPr>
              <a:xfrm>
                <a:off x="2746025" y="2343420"/>
                <a:ext cx="384437" cy="18380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altLang="ko-KR" sz="40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3565A">
                        <a:lumMod val="50000"/>
                      </a:srgbClr>
                    </a:solidFill>
                  </a:rPr>
                  <a:t>4.8</a:t>
                </a:r>
              </a:p>
            </p:txBody>
          </p:sp>
          <p:sp>
            <p:nvSpPr>
              <p:cNvPr id="390" name="직사각형 413"/>
              <p:cNvSpPr/>
              <p:nvPr/>
            </p:nvSpPr>
            <p:spPr>
              <a:xfrm>
                <a:off x="2799014" y="2499225"/>
                <a:ext cx="138437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91" name="직사각형 414"/>
              <p:cNvSpPr/>
              <p:nvPr/>
            </p:nvSpPr>
            <p:spPr>
              <a:xfrm>
                <a:off x="2936889" y="2499394"/>
                <a:ext cx="53457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92" name="직사각형 415"/>
              <p:cNvSpPr/>
              <p:nvPr/>
            </p:nvSpPr>
            <p:spPr>
              <a:xfrm>
                <a:off x="2999021" y="2499394"/>
                <a:ext cx="53457" cy="34836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57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kern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93" name="TextBox 416"/>
              <p:cNvSpPr txBox="1"/>
              <p:nvPr/>
            </p:nvSpPr>
            <p:spPr>
              <a:xfrm>
                <a:off x="2616458" y="2925300"/>
                <a:ext cx="629208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4.5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  <p:sp>
            <p:nvSpPr>
              <p:cNvPr id="394" name="TextBox 417"/>
              <p:cNvSpPr txBox="1"/>
              <p:nvPr/>
            </p:nvSpPr>
            <p:spPr>
              <a:xfrm>
                <a:off x="4450128" y="2925300"/>
                <a:ext cx="598010" cy="2221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lvl="0">
                  <a:lnSpc>
                    <a:spcPct val="110000"/>
                  </a:lnSpc>
                  <a:defRPr b="1">
                    <a:ln>
                      <a:solidFill>
                        <a:srgbClr val="53565A">
                          <a:lumMod val="40000"/>
                          <a:lumOff val="6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</a:defRPr>
                </a:lvl1pPr>
              </a:lstStyle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</a:prstClr>
                    </a:solidFill>
                  </a:rPr>
                  <a:t>30</a:t>
                </a:r>
                <a:r>
                  <a:rPr lang="en-US" altLang="ko-KR" sz="500" kern="0" dirty="0">
                    <a:solidFill>
                      <a:prstClr val="black">
                        <a:lumMod val="75000"/>
                      </a:prstClr>
                    </a:solidFill>
                  </a:rPr>
                  <a:t>GHz</a:t>
                </a:r>
                <a:endParaRPr lang="ko-KR" altLang="en-US" sz="500" kern="0" dirty="0">
                  <a:solidFill>
                    <a:prstClr val="black">
                      <a:lumMod val="75000"/>
                    </a:prstClr>
                  </a:solidFill>
                </a:endParaRPr>
              </a:p>
            </p:txBody>
          </p:sp>
        </p:grpSp>
      </p:grpSp>
      <p:pic>
        <p:nvPicPr>
          <p:cNvPr id="40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0" y="3325953"/>
            <a:ext cx="3331954" cy="12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0324"/>
              </p:ext>
            </p:extLst>
          </p:nvPr>
        </p:nvGraphicFramePr>
        <p:xfrm>
          <a:off x="420234" y="2058636"/>
          <a:ext cx="2101570" cy="9080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62878"/>
                <a:gridCol w="708074"/>
                <a:gridCol w="1030618"/>
              </a:tblGrid>
              <a:tr h="1111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solidFill>
                            <a:schemeClr val="bg1"/>
                          </a:solidFill>
                          <a:effectLst/>
                        </a:rPr>
                        <a:t>SCS [kHz] </a:t>
                      </a:r>
                      <a:endParaRPr lang="zh-CN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solidFill>
                            <a:schemeClr val="bg1"/>
                          </a:solidFill>
                          <a:effectLst/>
                        </a:rPr>
                        <a:t>Maximum aggregated bandwidth (MHz)</a:t>
                      </a:r>
                      <a:endParaRPr lang="zh-CN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15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FR1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15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800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723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30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>
                          <a:effectLst/>
                        </a:rPr>
                        <a:t>1600</a:t>
                      </a:r>
                      <a:endParaRPr lang="zh-CN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346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60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1600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1346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FR2 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60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3200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346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120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825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200" dirty="0">
                          <a:effectLst/>
                        </a:rPr>
                        <a:t>6400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5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41124"/>
              </p:ext>
            </p:extLst>
          </p:nvPr>
        </p:nvGraphicFramePr>
        <p:xfrm>
          <a:off x="2891096" y="2315641"/>
          <a:ext cx="6077675" cy="84010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36377"/>
                <a:gridCol w="436377"/>
                <a:gridCol w="436377"/>
                <a:gridCol w="436377"/>
                <a:gridCol w="436377"/>
                <a:gridCol w="436377"/>
                <a:gridCol w="435162"/>
                <a:gridCol w="436377"/>
                <a:gridCol w="436377"/>
                <a:gridCol w="435162"/>
                <a:gridCol w="436377"/>
                <a:gridCol w="436377"/>
                <a:gridCol w="489861"/>
                <a:gridCol w="353720"/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SCS (kHz)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20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25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40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50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60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80 </a:t>
                      </a:r>
                      <a:endParaRPr lang="en-GB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 smtClean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100 MHz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GB" sz="900" baseline="-25000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25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52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79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133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216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N.A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N.A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N.A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kern="1200" dirty="0">
                          <a:effectLst/>
                        </a:rPr>
                        <a:t>N.A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kern="1200" dirty="0">
                          <a:effectLst/>
                        </a:rPr>
                        <a:t>N.A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1435" marR="51435" marT="952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24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38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65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78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133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162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189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217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kern="1200" dirty="0">
                          <a:effectLst/>
                        </a:rPr>
                        <a:t>245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u="sng" kern="1200" dirty="0">
                          <a:effectLst/>
                        </a:rPr>
                        <a:t>273</a:t>
                      </a:r>
                      <a:endParaRPr lang="en-US" sz="900" b="1" u="sng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N.A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18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24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31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38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65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79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107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Malgun Gothic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kern="1200">
                          <a:effectLst/>
                        </a:rPr>
                        <a:t>121</a:t>
                      </a:r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kern="1200" dirty="0">
                          <a:effectLst/>
                        </a:rPr>
                        <a:t>135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1435" marR="51435" marT="9525" marB="0"/>
                </a:tc>
              </a:tr>
            </a:tbl>
          </a:graphicData>
        </a:graphic>
      </p:graphicFrame>
      <p:sp>
        <p:nvSpPr>
          <p:cNvPr id="406" name="TextBox 6"/>
          <p:cNvSpPr txBox="1"/>
          <p:nvPr/>
        </p:nvSpPr>
        <p:spPr>
          <a:xfrm>
            <a:off x="5122856" y="2072567"/>
            <a:ext cx="1366080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Spectrum utilization for FR1</a:t>
            </a:r>
            <a:endParaRPr lang="ko-KR" alt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07" name="TextBox 6"/>
          <p:cNvSpPr txBox="1"/>
          <p:nvPr/>
        </p:nvSpPr>
        <p:spPr>
          <a:xfrm>
            <a:off x="4009889" y="3321348"/>
            <a:ext cx="849913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Bandwidth part</a:t>
            </a:r>
            <a:endParaRPr lang="ko-KR" alt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08" name="TextBox 6"/>
          <p:cNvSpPr txBox="1"/>
          <p:nvPr/>
        </p:nvSpPr>
        <p:spPr>
          <a:xfrm>
            <a:off x="7328868" y="3239378"/>
            <a:ext cx="1164101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Single cell for TDD+SUL</a:t>
            </a:r>
            <a:endParaRPr lang="ko-KR" alt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09" name="文本框 408"/>
          <p:cNvSpPr txBox="1"/>
          <p:nvPr/>
        </p:nvSpPr>
        <p:spPr>
          <a:xfrm>
            <a:off x="2842730" y="3113709"/>
            <a:ext cx="31165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 smtClean="0"/>
              <a:t>Source: </a:t>
            </a:r>
            <a:r>
              <a:rPr lang="en-US" altLang="zh-CN" sz="600" kern="0" dirty="0">
                <a:ea typeface="+mj-ea"/>
              </a:rPr>
              <a:t>RWS-180011, </a:t>
            </a:r>
            <a:r>
              <a:rPr lang="en-GB" altLang="zh-CN" sz="600" kern="0" dirty="0">
                <a:ea typeface="+mj-ea"/>
              </a:rPr>
              <a:t>NR Radio Frequency and co-existence</a:t>
            </a:r>
            <a:r>
              <a:rPr lang="en-US" altLang="zh-CN" sz="600" kern="0" dirty="0">
                <a:ea typeface="+mj-ea"/>
              </a:rPr>
              <a:t>, </a:t>
            </a:r>
            <a:r>
              <a:rPr lang="en-US" altLang="en-US" sz="600" kern="0" dirty="0" err="1">
                <a:ea typeface="+mj-ea"/>
              </a:rPr>
              <a:t>Xutao</a:t>
            </a:r>
            <a:r>
              <a:rPr lang="en-US" altLang="en-US" sz="600" kern="0" dirty="0">
                <a:ea typeface="+mj-ea"/>
              </a:rPr>
              <a:t> </a:t>
            </a:r>
            <a:r>
              <a:rPr lang="en-US" altLang="en-US" sz="600" kern="0" dirty="0" smtClean="0">
                <a:ea typeface="+mj-ea"/>
              </a:rPr>
              <a:t>Zhou, </a:t>
            </a:r>
            <a:r>
              <a:rPr lang="en-US" altLang="en-US" sz="600" kern="0" dirty="0">
                <a:ea typeface="+mj-ea"/>
              </a:rPr>
              <a:t>Samsung</a:t>
            </a:r>
            <a:endParaRPr lang="zh-CN" altLang="en-US" sz="600" kern="0" dirty="0">
              <a:ea typeface="+mj-ea"/>
            </a:endParaRPr>
          </a:p>
        </p:txBody>
      </p:sp>
      <p:sp>
        <p:nvSpPr>
          <p:cNvPr id="411" name="文本框 410"/>
          <p:cNvSpPr txBox="1"/>
          <p:nvPr/>
        </p:nvSpPr>
        <p:spPr>
          <a:xfrm>
            <a:off x="2717577" y="4532456"/>
            <a:ext cx="3043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smtClean="0"/>
              <a:t>Figure source: RWS-180007, </a:t>
            </a:r>
            <a:r>
              <a:rPr kumimoji="0" lang="en-US" altLang="zh-CN" sz="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</a:rPr>
              <a:t>NR Physical Layer Design: Physical layer structure, </a:t>
            </a:r>
            <a:r>
              <a:rPr lang="en-US" altLang="zh-CN" sz="600" kern="0" dirty="0">
                <a:ea typeface="+mj-ea"/>
              </a:rPr>
              <a:t>numerology and frame structure, </a:t>
            </a:r>
            <a:r>
              <a:rPr lang="en-US" altLang="en-US" sz="600" kern="0" dirty="0" err="1">
                <a:ea typeface="+mj-ea"/>
              </a:rPr>
              <a:t>Havish</a:t>
            </a:r>
            <a:r>
              <a:rPr lang="en-US" altLang="en-US" sz="600" kern="0" dirty="0">
                <a:ea typeface="+mj-ea"/>
              </a:rPr>
              <a:t> </a:t>
            </a:r>
            <a:r>
              <a:rPr lang="en-US" altLang="en-US" sz="600" kern="0" dirty="0" err="1">
                <a:ea typeface="+mj-ea"/>
              </a:rPr>
              <a:t>Koorapaty</a:t>
            </a:r>
            <a:r>
              <a:rPr lang="en-US" altLang="en-US" sz="600" kern="0" dirty="0">
                <a:ea typeface="+mj-ea"/>
              </a:rPr>
              <a:t>, Ericsson</a:t>
            </a:r>
            <a:endParaRPr lang="zh-CN" altLang="en-US" sz="600" kern="0" dirty="0">
              <a:ea typeface="+mj-ea"/>
            </a:endParaRPr>
          </a:p>
        </p:txBody>
      </p:sp>
      <p:sp>
        <p:nvSpPr>
          <p:cNvPr id="412" name="文本框 411"/>
          <p:cNvSpPr txBox="1"/>
          <p:nvPr/>
        </p:nvSpPr>
        <p:spPr>
          <a:xfrm>
            <a:off x="6104242" y="4553888"/>
            <a:ext cx="3043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smtClean="0"/>
              <a:t>Figure source: </a:t>
            </a:r>
            <a:r>
              <a:rPr lang="en-US" altLang="zh-CN" sz="600" dirty="0"/>
              <a:t>RWS-180018, Self evaluation</a:t>
            </a:r>
            <a:r>
              <a:rPr lang="en-US" altLang="zh-CN" sz="600" dirty="0" smtClean="0"/>
              <a:t>: Enhanced </a:t>
            </a:r>
            <a:r>
              <a:rPr lang="en-US" altLang="zh-CN" sz="600" dirty="0"/>
              <a:t>Mobile Broadband (</a:t>
            </a:r>
            <a:r>
              <a:rPr lang="en-US" altLang="zh-CN" sz="600" dirty="0" err="1"/>
              <a:t>eMBB</a:t>
            </a:r>
            <a:r>
              <a:rPr lang="en-US" altLang="zh-CN" sz="600" dirty="0"/>
              <a:t>)</a:t>
            </a:r>
            <a:br>
              <a:rPr lang="en-US" altLang="zh-CN" sz="600" dirty="0"/>
            </a:br>
            <a:r>
              <a:rPr lang="en-US" altLang="zh-CN" sz="600" dirty="0"/>
              <a:t>Evaluation results, Wu Yong</a:t>
            </a:r>
            <a:r>
              <a:rPr lang="en-US" altLang="en-US" sz="600" dirty="0"/>
              <a:t>, Huawei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40265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 bwMode="auto">
          <a:xfrm>
            <a:off x="5993562" y="922585"/>
            <a:ext cx="2922889" cy="37760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019477" y="922585"/>
            <a:ext cx="2922889" cy="37760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20391" y="922585"/>
            <a:ext cx="2747890" cy="37760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dirty="0" smtClean="0"/>
              <a:t>3GPP 5G: LTE evolution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82EA10FF-8C2A-4A83-8CC7-65610B6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2" y="1687839"/>
            <a:ext cx="2663908" cy="146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88499" y="976475"/>
            <a:ext cx="1934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n-NO" altLang="zh-CN" sz="1200" dirty="0" smtClean="0"/>
              <a:t>Elevation Beamforming/</a:t>
            </a:r>
            <a:br>
              <a:rPr lang="nn-NO" altLang="zh-CN" sz="1200" dirty="0" smtClean="0"/>
            </a:br>
            <a:r>
              <a:rPr lang="nn-NO" altLang="zh-CN" sz="1200" dirty="0" smtClean="0"/>
              <a:t>Full-Dimension MIMO </a:t>
            </a:r>
            <a:endParaRPr lang="zh-CN" altLang="en-US" sz="1200" dirty="0"/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797303" y="1564053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BA220D0F-CC7A-437C-B547-7AD4E979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38" y="1837894"/>
            <a:ext cx="2670765" cy="11601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72962" y="983445"/>
            <a:ext cx="2499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/>
              <a:t>Proximity services (</a:t>
            </a:r>
            <a:r>
              <a:rPr lang="en-US" altLang="zh-CN" sz="1200" dirty="0" err="1" smtClean="0"/>
              <a:t>ProSe</a:t>
            </a:r>
            <a:r>
              <a:rPr lang="en-US" altLang="zh-CN" sz="1200" dirty="0" smtClean="0"/>
              <a:t>) and </a:t>
            </a:r>
            <a:br>
              <a:rPr lang="en-US" altLang="zh-CN" sz="1200" dirty="0" smtClean="0"/>
            </a:br>
            <a:r>
              <a:rPr lang="en-US" altLang="zh-CN" sz="1200" dirty="0" smtClean="0"/>
              <a:t>vehicle-to-everything (V2X)</a:t>
            </a:r>
            <a:endParaRPr lang="zh-CN" altLang="en-US" sz="1200" dirty="0"/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3757662" y="1564053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89C030FC-F33F-4D5D-9D5E-D53E5274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03" y="1899789"/>
            <a:ext cx="2597916" cy="10845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417393" y="1012486"/>
            <a:ext cx="1907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/>
              <a:t>Shortened TTI and processing time </a:t>
            </a:r>
            <a:endParaRPr lang="zh-CN" altLang="en-US" sz="1200" dirty="0"/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6676827" y="1564053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本框 4"/>
          <p:cNvSpPr txBox="1"/>
          <p:nvPr/>
        </p:nvSpPr>
        <p:spPr>
          <a:xfrm>
            <a:off x="8091235" y="101248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… …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1590" y="3185911"/>
            <a:ext cx="285574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Shortened TTI and processing time for </a:t>
            </a:r>
            <a:r>
              <a:rPr lang="en-US" alt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LTE, possibility </a:t>
            </a: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for </a:t>
            </a:r>
            <a:r>
              <a:rPr lang="en-US" altLang="en-US" sz="1100" kern="0" dirty="0" err="1">
                <a:solidFill>
                  <a:prstClr val="black"/>
                </a:solidFill>
                <a:latin typeface="Calibri"/>
                <a:cs typeface="+mn-cs"/>
              </a:rPr>
              <a:t>subslot</a:t>
            </a: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- (2 or 3 symbols long) and slot-based </a:t>
            </a:r>
            <a:r>
              <a:rPr lang="en-US" alt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transmission</a:t>
            </a: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.</a:t>
            </a:r>
          </a:p>
          <a:p>
            <a:pPr marL="360000" lvl="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A shortened processing time of n+3 (compared to n+4) </a:t>
            </a:r>
            <a:r>
              <a:rPr lang="en-US" alt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for </a:t>
            </a:r>
            <a:r>
              <a:rPr lang="en-US" altLang="en-US" sz="1100" kern="0" dirty="0" err="1">
                <a:solidFill>
                  <a:prstClr val="black"/>
                </a:solidFill>
                <a:latin typeface="Calibri"/>
                <a:cs typeface="+mn-cs"/>
              </a:rPr>
              <a:t>subframe</a:t>
            </a:r>
            <a:r>
              <a:rPr lang="en-US" altLang="en-US" sz="1100" kern="0" dirty="0">
                <a:solidFill>
                  <a:prstClr val="black"/>
                </a:solidFill>
                <a:latin typeface="Calibri"/>
                <a:cs typeface="+mn-cs"/>
              </a:rPr>
              <a:t>-based </a:t>
            </a:r>
            <a:r>
              <a:rPr lang="en-US" alt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transmissions</a:t>
            </a:r>
            <a:endParaRPr lang="en-US" alt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83209" y="3185911"/>
            <a:ext cx="2843977" cy="15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UE-autonomous </a:t>
            </a:r>
            <a:r>
              <a:rPr lang="en-US" altLang="zh-CN" sz="1100" kern="0" dirty="0" smtClean="0">
                <a:solidFill>
                  <a:prstClr val="black"/>
                </a:solidFill>
                <a:latin typeface="Calibri"/>
                <a:cs typeface="+mn-cs"/>
              </a:rPr>
              <a:t>and </a:t>
            </a: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NW-managed resource allocation for </a:t>
            </a:r>
            <a:r>
              <a:rPr lang="en-US" altLang="zh-CN" sz="1100" kern="0" dirty="0" err="1">
                <a:solidFill>
                  <a:prstClr val="black"/>
                </a:solidFill>
                <a:latin typeface="Calibri"/>
                <a:cs typeface="+mn-cs"/>
              </a:rPr>
              <a:t>sidelink</a:t>
            </a:r>
            <a:endParaRPr lang="en-US" altLang="zh-CN" sz="1100" kern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6000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Distributed synchronization for </a:t>
            </a:r>
            <a:r>
              <a:rPr lang="en-US" altLang="zh-CN" sz="1100" kern="0" dirty="0" smtClean="0">
                <a:solidFill>
                  <a:prstClr val="black"/>
                </a:solidFill>
                <a:latin typeface="Calibri"/>
                <a:cs typeface="+mn-cs"/>
              </a:rPr>
              <a:t>no network </a:t>
            </a: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coverage</a:t>
            </a:r>
          </a:p>
          <a:p>
            <a:pPr marL="36000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New physical layer format for high mobility scenarios (V2X)</a:t>
            </a:r>
          </a:p>
          <a:p>
            <a:pPr marL="360000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 smtClean="0">
                <a:solidFill>
                  <a:prstClr val="black"/>
                </a:solidFill>
                <a:latin typeface="Calibri"/>
                <a:cs typeface="+mn-cs"/>
              </a:rPr>
              <a:t>New </a:t>
            </a: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cellular multicast periodicities for reduced latency</a:t>
            </a:r>
          </a:p>
        </p:txBody>
      </p:sp>
      <p:sp>
        <p:nvSpPr>
          <p:cNvPr id="24" name="矩形 23"/>
          <p:cNvSpPr/>
          <p:nvPr/>
        </p:nvSpPr>
        <p:spPr>
          <a:xfrm>
            <a:off x="304979" y="3148108"/>
            <a:ext cx="2496958" cy="137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Increased number CSI-RS ports to 12 and 16</a:t>
            </a:r>
          </a:p>
          <a:p>
            <a:pPr marL="360000" lvl="1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Beam selection</a:t>
            </a:r>
          </a:p>
          <a:p>
            <a:pPr marL="360000" lvl="1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SRS enhancements for low delay spread channels</a:t>
            </a:r>
          </a:p>
          <a:p>
            <a:pPr marL="360000" lvl="1" indent="-360000">
              <a:spcBef>
                <a:spcPct val="20000"/>
              </a:spcBef>
              <a:buBlip>
                <a:blip r:embed="rId5"/>
              </a:buBlip>
              <a:defRPr/>
            </a:pPr>
            <a:r>
              <a:rPr lang="en-US" altLang="zh-CN" sz="1100" kern="0" dirty="0">
                <a:solidFill>
                  <a:prstClr val="black"/>
                </a:solidFill>
                <a:latin typeface="Calibri"/>
                <a:cs typeface="+mn-cs"/>
              </a:rPr>
              <a:t>DMRS enhancements to increase the number of co-scheduled </a:t>
            </a:r>
            <a:r>
              <a:rPr lang="en-US" altLang="zh-CN" sz="1100" kern="0" dirty="0" smtClean="0">
                <a:solidFill>
                  <a:prstClr val="black"/>
                </a:solidFill>
                <a:latin typeface="Calibri"/>
                <a:cs typeface="+mn-cs"/>
              </a:rPr>
              <a:t>UEs</a:t>
            </a:r>
            <a:endParaRPr lang="en-US" altLang="zh-CN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16464" y="4707059"/>
            <a:ext cx="24068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smtClean="0"/>
              <a:t>Source: </a:t>
            </a:r>
            <a:r>
              <a:rPr lang="en-US" altLang="zh-CN" sz="600" dirty="0"/>
              <a:t>RWS-180013, </a:t>
            </a:r>
            <a:r>
              <a:rPr lang="en-GB" altLang="zh-CN" sz="600" dirty="0"/>
              <a:t>LTE evolution</a:t>
            </a:r>
            <a:r>
              <a:rPr lang="en-US" altLang="zh-CN" sz="600" dirty="0"/>
              <a:t>, </a:t>
            </a:r>
            <a:r>
              <a:rPr lang="en-US" altLang="en-US" sz="600" dirty="0" err="1"/>
              <a:t>Asbjörn</a:t>
            </a:r>
            <a:r>
              <a:rPr lang="en-US" altLang="en-US" sz="600" dirty="0"/>
              <a:t> </a:t>
            </a:r>
            <a:r>
              <a:rPr lang="en-US" altLang="en-US" sz="600" dirty="0" err="1"/>
              <a:t>Grövlen</a:t>
            </a:r>
            <a:r>
              <a:rPr lang="en-US" altLang="en-US" sz="600" dirty="0"/>
              <a:t>, Ericsson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9946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dirty="0" smtClean="0"/>
              <a:t>3GPP 5G: NB-IoT and </a:t>
            </a:r>
            <a:r>
              <a:rPr lang="en-US" altLang="fi-FI" dirty="0" err="1" smtClean="0"/>
              <a:t>eMTC</a:t>
            </a:r>
            <a:endParaRPr lang="en-US" altLang="fi-FI" dirty="0" smtClean="0"/>
          </a:p>
        </p:txBody>
      </p:sp>
      <p:sp>
        <p:nvSpPr>
          <p:cNvPr id="137" name="Content Placeholder 2"/>
          <p:cNvSpPr>
            <a:spLocks noGrp="1"/>
          </p:cNvSpPr>
          <p:nvPr>
            <p:ph idx="1"/>
          </p:nvPr>
        </p:nvSpPr>
        <p:spPr>
          <a:xfrm>
            <a:off x="522945" y="800562"/>
            <a:ext cx="3726343" cy="359951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b="1" dirty="0" smtClean="0"/>
              <a:t>NB-IoT</a:t>
            </a:r>
          </a:p>
        </p:txBody>
      </p:sp>
      <p:sp>
        <p:nvSpPr>
          <p:cNvPr id="138" name="Content Placeholder 3"/>
          <p:cNvSpPr txBox="1">
            <a:spLocks/>
          </p:cNvSpPr>
          <p:nvPr/>
        </p:nvSpPr>
        <p:spPr>
          <a:xfrm>
            <a:off x="5284763" y="800562"/>
            <a:ext cx="3371208" cy="359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GB" sz="2000" b="1" kern="0" dirty="0" err="1" smtClean="0"/>
              <a:t>eMTC</a:t>
            </a:r>
            <a:endParaRPr lang="en-GB" sz="2000" kern="0" dirty="0" smtClean="0"/>
          </a:p>
          <a:p>
            <a:pPr marL="0" indent="0" algn="ctr">
              <a:buFontTx/>
              <a:buNone/>
            </a:pPr>
            <a:endParaRPr lang="en-GB" sz="2000" b="1" kern="0" dirty="0"/>
          </a:p>
        </p:txBody>
      </p:sp>
      <p:cxnSp>
        <p:nvCxnSpPr>
          <p:cNvPr id="139" name="Straight Connector 9"/>
          <p:cNvCxnSpPr/>
          <p:nvPr/>
        </p:nvCxnSpPr>
        <p:spPr bwMode="auto">
          <a:xfrm>
            <a:off x="4731228" y="800562"/>
            <a:ext cx="0" cy="3696468"/>
          </a:xfrm>
          <a:prstGeom prst="line">
            <a:avLst/>
          </a:prstGeom>
          <a:noFill/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Content Placeholder 3"/>
          <p:cNvSpPr txBox="1">
            <a:spLocks/>
          </p:cNvSpPr>
          <p:nvPr/>
        </p:nvSpPr>
        <p:spPr>
          <a:xfrm>
            <a:off x="201108" y="2456866"/>
            <a:ext cx="2169487" cy="34932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0" dirty="0"/>
              <a:t>Single-tone and 3/6/12-tone UL allocations</a:t>
            </a:r>
          </a:p>
        </p:txBody>
      </p:sp>
      <p:grpSp>
        <p:nvGrpSpPr>
          <p:cNvPr id="141" name="Group 287"/>
          <p:cNvGrpSpPr/>
          <p:nvPr/>
        </p:nvGrpSpPr>
        <p:grpSpPr>
          <a:xfrm>
            <a:off x="354032" y="1281598"/>
            <a:ext cx="757835" cy="494547"/>
            <a:chOff x="472165" y="1708349"/>
            <a:chExt cx="1010710" cy="659568"/>
          </a:xfrm>
        </p:grpSpPr>
        <p:grpSp>
          <p:nvGrpSpPr>
            <p:cNvPr id="142" name="Group 25"/>
            <p:cNvGrpSpPr/>
            <p:nvPr/>
          </p:nvGrpSpPr>
          <p:grpSpPr>
            <a:xfrm>
              <a:off x="472165" y="1708349"/>
              <a:ext cx="1010710" cy="659568"/>
              <a:chOff x="1896255" y="2383441"/>
              <a:chExt cx="3335312" cy="2144304"/>
            </a:xfrm>
          </p:grpSpPr>
          <p:sp>
            <p:nvSpPr>
              <p:cNvPr id="144" name="Rectangle 11"/>
              <p:cNvSpPr/>
              <p:nvPr/>
            </p:nvSpPr>
            <p:spPr bwMode="auto">
              <a:xfrm>
                <a:off x="1896255" y="2383441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45" name="Rectangle 13"/>
              <p:cNvSpPr/>
              <p:nvPr/>
            </p:nvSpPr>
            <p:spPr bwMode="auto">
              <a:xfrm>
                <a:off x="1896255" y="2563323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46" name="Rectangle 15"/>
              <p:cNvSpPr/>
              <p:nvPr/>
            </p:nvSpPr>
            <p:spPr bwMode="auto">
              <a:xfrm>
                <a:off x="1896255" y="2743205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47" name="Rectangle 16"/>
              <p:cNvSpPr/>
              <p:nvPr/>
            </p:nvSpPr>
            <p:spPr bwMode="auto">
              <a:xfrm>
                <a:off x="1896255" y="2923087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48" name="Rectangle 17"/>
              <p:cNvSpPr/>
              <p:nvPr/>
            </p:nvSpPr>
            <p:spPr bwMode="auto">
              <a:xfrm>
                <a:off x="1896255" y="3102969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49" name="Rectangle 18"/>
              <p:cNvSpPr/>
              <p:nvPr/>
            </p:nvSpPr>
            <p:spPr bwMode="auto">
              <a:xfrm>
                <a:off x="1896255" y="3282851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0" name="Rectangle 19"/>
              <p:cNvSpPr/>
              <p:nvPr/>
            </p:nvSpPr>
            <p:spPr bwMode="auto">
              <a:xfrm>
                <a:off x="1896255" y="3462730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1" name="Rectangle 20"/>
              <p:cNvSpPr/>
              <p:nvPr/>
            </p:nvSpPr>
            <p:spPr bwMode="auto">
              <a:xfrm>
                <a:off x="1896255" y="3642612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2" name="Rectangle 21"/>
              <p:cNvSpPr/>
              <p:nvPr/>
            </p:nvSpPr>
            <p:spPr bwMode="auto">
              <a:xfrm>
                <a:off x="1896255" y="3808219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3" name="Rectangle 22"/>
              <p:cNvSpPr/>
              <p:nvPr/>
            </p:nvSpPr>
            <p:spPr bwMode="auto">
              <a:xfrm>
                <a:off x="1896255" y="3988098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4" name="Rectangle 23"/>
              <p:cNvSpPr/>
              <p:nvPr/>
            </p:nvSpPr>
            <p:spPr bwMode="auto">
              <a:xfrm>
                <a:off x="1896255" y="4167974"/>
                <a:ext cx="3335312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55" name="Rectangle 24"/>
              <p:cNvSpPr/>
              <p:nvPr/>
            </p:nvSpPr>
            <p:spPr bwMode="auto">
              <a:xfrm>
                <a:off x="1896255" y="4347863"/>
                <a:ext cx="3335312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43" name="TextBox 185"/>
            <p:cNvSpPr txBox="1"/>
            <p:nvPr/>
          </p:nvSpPr>
          <p:spPr>
            <a:xfrm>
              <a:off x="537577" y="1820007"/>
              <a:ext cx="927812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1-tone</a:t>
              </a:r>
            </a:p>
          </p:txBody>
        </p:sp>
      </p:grpSp>
      <p:grpSp>
        <p:nvGrpSpPr>
          <p:cNvPr id="156" name="Group 284"/>
          <p:cNvGrpSpPr/>
          <p:nvPr/>
        </p:nvGrpSpPr>
        <p:grpSpPr>
          <a:xfrm>
            <a:off x="1295976" y="1264962"/>
            <a:ext cx="758502" cy="504883"/>
            <a:chOff x="1728417" y="1686163"/>
            <a:chExt cx="1011600" cy="673352"/>
          </a:xfrm>
        </p:grpSpPr>
        <p:grpSp>
          <p:nvGrpSpPr>
            <p:cNvPr id="157" name="Group 64"/>
            <p:cNvGrpSpPr>
              <a:grpSpLocks/>
            </p:cNvGrpSpPr>
            <p:nvPr/>
          </p:nvGrpSpPr>
          <p:grpSpPr>
            <a:xfrm>
              <a:off x="1728417" y="1700715"/>
              <a:ext cx="1011600" cy="658800"/>
              <a:chOff x="5711911" y="3013014"/>
              <a:chExt cx="3335312" cy="2144318"/>
            </a:xfrm>
          </p:grpSpPr>
          <p:sp>
            <p:nvSpPr>
              <p:cNvPr id="159" name="Rectangle 26"/>
              <p:cNvSpPr/>
              <p:nvPr/>
            </p:nvSpPr>
            <p:spPr bwMode="auto">
              <a:xfrm>
                <a:off x="5711911" y="3013014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0" name="Rectangle 27"/>
              <p:cNvSpPr/>
              <p:nvPr/>
            </p:nvSpPr>
            <p:spPr bwMode="auto">
              <a:xfrm>
                <a:off x="5711911" y="3192894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1" name="Rectangle 28"/>
              <p:cNvSpPr/>
              <p:nvPr/>
            </p:nvSpPr>
            <p:spPr bwMode="auto">
              <a:xfrm>
                <a:off x="5711911" y="3372777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2" name="Rectangle 29"/>
              <p:cNvSpPr/>
              <p:nvPr/>
            </p:nvSpPr>
            <p:spPr bwMode="auto">
              <a:xfrm>
                <a:off x="5711911" y="3552657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3" name="Rectangle 30"/>
              <p:cNvSpPr/>
              <p:nvPr/>
            </p:nvSpPr>
            <p:spPr bwMode="auto">
              <a:xfrm>
                <a:off x="5711911" y="3732540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4" name="Rectangle 31"/>
              <p:cNvSpPr/>
              <p:nvPr/>
            </p:nvSpPr>
            <p:spPr bwMode="auto">
              <a:xfrm>
                <a:off x="5711911" y="3912420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5" name="Rectangle 32"/>
              <p:cNvSpPr/>
              <p:nvPr/>
            </p:nvSpPr>
            <p:spPr bwMode="auto">
              <a:xfrm>
                <a:off x="5711911" y="4092303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6" name="Rectangle 33"/>
              <p:cNvSpPr/>
              <p:nvPr/>
            </p:nvSpPr>
            <p:spPr bwMode="auto">
              <a:xfrm>
                <a:off x="5711911" y="4272183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7" name="Rectangle 34"/>
              <p:cNvSpPr/>
              <p:nvPr/>
            </p:nvSpPr>
            <p:spPr bwMode="auto">
              <a:xfrm>
                <a:off x="5711911" y="4437790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8" name="Rectangle 35"/>
              <p:cNvSpPr/>
              <p:nvPr/>
            </p:nvSpPr>
            <p:spPr bwMode="auto">
              <a:xfrm>
                <a:off x="5711911" y="4617673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69" name="Rectangle 36"/>
              <p:cNvSpPr/>
              <p:nvPr/>
            </p:nvSpPr>
            <p:spPr bwMode="auto">
              <a:xfrm>
                <a:off x="5711911" y="4797556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0" name="Rectangle 37"/>
              <p:cNvSpPr/>
              <p:nvPr/>
            </p:nvSpPr>
            <p:spPr bwMode="auto">
              <a:xfrm>
                <a:off x="5711911" y="4977452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58" name="TextBox 187"/>
            <p:cNvSpPr txBox="1"/>
            <p:nvPr/>
          </p:nvSpPr>
          <p:spPr>
            <a:xfrm>
              <a:off x="1797131" y="1686163"/>
              <a:ext cx="927813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3-tone</a:t>
              </a:r>
            </a:p>
          </p:txBody>
        </p:sp>
      </p:grpSp>
      <p:grpSp>
        <p:nvGrpSpPr>
          <p:cNvPr id="171" name="Group 286"/>
          <p:cNvGrpSpPr/>
          <p:nvPr/>
        </p:nvGrpSpPr>
        <p:grpSpPr>
          <a:xfrm>
            <a:off x="354032" y="1877516"/>
            <a:ext cx="758502" cy="513479"/>
            <a:chOff x="472165" y="2503113"/>
            <a:chExt cx="1011600" cy="684817"/>
          </a:xfrm>
        </p:grpSpPr>
        <p:grpSp>
          <p:nvGrpSpPr>
            <p:cNvPr id="172" name="Group 50"/>
            <p:cNvGrpSpPr/>
            <p:nvPr/>
          </p:nvGrpSpPr>
          <p:grpSpPr>
            <a:xfrm>
              <a:off x="472165" y="2529130"/>
              <a:ext cx="1011600" cy="658800"/>
              <a:chOff x="1896253" y="4677638"/>
              <a:chExt cx="3335312" cy="2144318"/>
            </a:xfrm>
          </p:grpSpPr>
          <p:sp>
            <p:nvSpPr>
              <p:cNvPr id="174" name="Rectangle 38"/>
              <p:cNvSpPr/>
              <p:nvPr/>
            </p:nvSpPr>
            <p:spPr bwMode="auto">
              <a:xfrm>
                <a:off x="1896253" y="4677638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5" name="Rectangle 39"/>
              <p:cNvSpPr/>
              <p:nvPr/>
            </p:nvSpPr>
            <p:spPr bwMode="auto">
              <a:xfrm>
                <a:off x="1896253" y="4857518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6" name="Rectangle 40"/>
              <p:cNvSpPr/>
              <p:nvPr/>
            </p:nvSpPr>
            <p:spPr bwMode="auto">
              <a:xfrm>
                <a:off x="1896253" y="5037401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7" name="Rectangle 41"/>
              <p:cNvSpPr/>
              <p:nvPr/>
            </p:nvSpPr>
            <p:spPr bwMode="auto">
              <a:xfrm>
                <a:off x="1896253" y="5217278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8" name="Rectangle 42"/>
              <p:cNvSpPr/>
              <p:nvPr/>
            </p:nvSpPr>
            <p:spPr bwMode="auto">
              <a:xfrm>
                <a:off x="1896253" y="5397165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79" name="Rectangle 43"/>
              <p:cNvSpPr/>
              <p:nvPr/>
            </p:nvSpPr>
            <p:spPr bwMode="auto">
              <a:xfrm>
                <a:off x="1896253" y="5577048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0" name="Rectangle 44"/>
              <p:cNvSpPr/>
              <p:nvPr/>
            </p:nvSpPr>
            <p:spPr bwMode="auto">
              <a:xfrm>
                <a:off x="1896253" y="5756931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1" name="Rectangle 45"/>
              <p:cNvSpPr/>
              <p:nvPr/>
            </p:nvSpPr>
            <p:spPr bwMode="auto">
              <a:xfrm>
                <a:off x="1896253" y="5936808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2" name="Rectangle 46"/>
              <p:cNvSpPr/>
              <p:nvPr/>
            </p:nvSpPr>
            <p:spPr bwMode="auto">
              <a:xfrm>
                <a:off x="1896253" y="6102416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3" name="Rectangle 47"/>
              <p:cNvSpPr/>
              <p:nvPr/>
            </p:nvSpPr>
            <p:spPr bwMode="auto">
              <a:xfrm>
                <a:off x="1896253" y="6282306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4" name="Rectangle 48"/>
              <p:cNvSpPr/>
              <p:nvPr/>
            </p:nvSpPr>
            <p:spPr bwMode="auto">
              <a:xfrm>
                <a:off x="1896253" y="6462176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85" name="Rectangle 49"/>
              <p:cNvSpPr/>
              <p:nvPr/>
            </p:nvSpPr>
            <p:spPr bwMode="auto">
              <a:xfrm>
                <a:off x="1896253" y="6642076"/>
                <a:ext cx="3335312" cy="17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73" name="TextBox 188"/>
            <p:cNvSpPr txBox="1"/>
            <p:nvPr/>
          </p:nvSpPr>
          <p:spPr>
            <a:xfrm>
              <a:off x="537577" y="2503113"/>
              <a:ext cx="927813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6-tone</a:t>
              </a:r>
            </a:p>
          </p:txBody>
        </p:sp>
      </p:grpSp>
      <p:grpSp>
        <p:nvGrpSpPr>
          <p:cNvPr id="186" name="Group 285"/>
          <p:cNvGrpSpPr/>
          <p:nvPr/>
        </p:nvGrpSpPr>
        <p:grpSpPr>
          <a:xfrm>
            <a:off x="1301887" y="1894541"/>
            <a:ext cx="786899" cy="493971"/>
            <a:chOff x="1722798" y="2503689"/>
            <a:chExt cx="1049472" cy="658800"/>
          </a:xfrm>
        </p:grpSpPr>
        <p:grpSp>
          <p:nvGrpSpPr>
            <p:cNvPr id="187" name="Group 63"/>
            <p:cNvGrpSpPr/>
            <p:nvPr/>
          </p:nvGrpSpPr>
          <p:grpSpPr>
            <a:xfrm>
              <a:off x="1728417" y="2503689"/>
              <a:ext cx="1011600" cy="658800"/>
              <a:chOff x="8471940" y="696326"/>
              <a:chExt cx="3335312" cy="2144309"/>
            </a:xfrm>
          </p:grpSpPr>
          <p:sp>
            <p:nvSpPr>
              <p:cNvPr id="189" name="Rectangle 51"/>
              <p:cNvSpPr/>
              <p:nvPr/>
            </p:nvSpPr>
            <p:spPr bwMode="auto">
              <a:xfrm>
                <a:off x="8471940" y="696326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0" name="Rectangle 52"/>
              <p:cNvSpPr/>
              <p:nvPr/>
            </p:nvSpPr>
            <p:spPr bwMode="auto">
              <a:xfrm>
                <a:off x="8471940" y="876209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1" name="Rectangle 53"/>
              <p:cNvSpPr/>
              <p:nvPr/>
            </p:nvSpPr>
            <p:spPr bwMode="auto">
              <a:xfrm>
                <a:off x="8471940" y="1056089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2" name="Rectangle 54"/>
              <p:cNvSpPr/>
              <p:nvPr/>
            </p:nvSpPr>
            <p:spPr bwMode="auto">
              <a:xfrm>
                <a:off x="8471940" y="1235972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3" name="Rectangle 55"/>
              <p:cNvSpPr/>
              <p:nvPr/>
            </p:nvSpPr>
            <p:spPr bwMode="auto">
              <a:xfrm>
                <a:off x="8471940" y="1415852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4" name="Rectangle 56"/>
              <p:cNvSpPr/>
              <p:nvPr/>
            </p:nvSpPr>
            <p:spPr bwMode="auto">
              <a:xfrm>
                <a:off x="8471940" y="1595735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5" name="Rectangle 57"/>
              <p:cNvSpPr/>
              <p:nvPr/>
            </p:nvSpPr>
            <p:spPr bwMode="auto">
              <a:xfrm>
                <a:off x="8471940" y="1775615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6" name="Rectangle 58"/>
              <p:cNvSpPr/>
              <p:nvPr/>
            </p:nvSpPr>
            <p:spPr bwMode="auto">
              <a:xfrm>
                <a:off x="8471940" y="1955498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7" name="Rectangle 59"/>
              <p:cNvSpPr/>
              <p:nvPr/>
            </p:nvSpPr>
            <p:spPr bwMode="auto">
              <a:xfrm>
                <a:off x="8471940" y="2121105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8" name="Rectangle 60"/>
              <p:cNvSpPr/>
              <p:nvPr/>
            </p:nvSpPr>
            <p:spPr bwMode="auto">
              <a:xfrm>
                <a:off x="8471940" y="2300988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199" name="Rectangle 61"/>
              <p:cNvSpPr/>
              <p:nvPr/>
            </p:nvSpPr>
            <p:spPr bwMode="auto">
              <a:xfrm>
                <a:off x="8471940" y="2480865"/>
                <a:ext cx="3335312" cy="17988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00" name="Rectangle 62"/>
              <p:cNvSpPr/>
              <p:nvPr/>
            </p:nvSpPr>
            <p:spPr bwMode="auto">
              <a:xfrm>
                <a:off x="8471940" y="2660755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88" name="TextBox 189"/>
            <p:cNvSpPr txBox="1"/>
            <p:nvPr/>
          </p:nvSpPr>
          <p:spPr>
            <a:xfrm>
              <a:off x="1722798" y="2642142"/>
              <a:ext cx="1049472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12-tone</a:t>
              </a:r>
            </a:p>
          </p:txBody>
        </p:sp>
      </p:grpSp>
      <p:sp>
        <p:nvSpPr>
          <p:cNvPr id="201" name="Rectangle 190"/>
          <p:cNvSpPr/>
          <p:nvPr/>
        </p:nvSpPr>
        <p:spPr bwMode="auto">
          <a:xfrm>
            <a:off x="3036500" y="1135396"/>
            <a:ext cx="1410798" cy="186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200" dirty="0">
                <a:ea typeface="华文细黑" panose="02010600040101010101" pitchFamily="2" charset="-122"/>
              </a:rPr>
              <a:t>15 kHz</a:t>
            </a:r>
          </a:p>
        </p:txBody>
      </p:sp>
      <p:sp>
        <p:nvSpPr>
          <p:cNvPr id="202" name="Rectangle 191"/>
          <p:cNvSpPr/>
          <p:nvPr/>
        </p:nvSpPr>
        <p:spPr bwMode="auto">
          <a:xfrm>
            <a:off x="3036500" y="1540670"/>
            <a:ext cx="1410798" cy="186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1200" dirty="0">
                <a:ea typeface="华文细黑" panose="02010600040101010101" pitchFamily="2" charset="-122"/>
              </a:rPr>
              <a:t>15 kHz</a:t>
            </a:r>
          </a:p>
        </p:txBody>
      </p:sp>
      <p:sp>
        <p:nvSpPr>
          <p:cNvPr id="203" name="TextBox 192"/>
          <p:cNvSpPr txBox="1"/>
          <p:nvPr/>
        </p:nvSpPr>
        <p:spPr>
          <a:xfrm>
            <a:off x="3787201" y="1312211"/>
            <a:ext cx="514164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GB" sz="900" dirty="0">
                <a:solidFill>
                  <a:srgbClr val="FF0000"/>
                </a:solidFill>
                <a:ea typeface="华文细黑" pitchFamily="2" charset="-122"/>
              </a:rPr>
              <a:t>×</a:t>
            </a:r>
            <a:r>
              <a:rPr lang="en-GB" sz="1050" dirty="0">
                <a:solidFill>
                  <a:srgbClr val="FF0000"/>
                </a:solidFill>
                <a:ea typeface="华文细黑" pitchFamily="2" charset="-122"/>
              </a:rPr>
              <a:t>12</a:t>
            </a:r>
          </a:p>
        </p:txBody>
      </p:sp>
      <p:sp>
        <p:nvSpPr>
          <p:cNvPr id="204" name="TextBox 193"/>
          <p:cNvSpPr txBox="1"/>
          <p:nvPr/>
        </p:nvSpPr>
        <p:spPr>
          <a:xfrm>
            <a:off x="3640041" y="1313426"/>
            <a:ext cx="300082" cy="27692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GB" sz="750" dirty="0">
                <a:ea typeface="华文细黑" pitchFamily="2" charset="-122"/>
              </a:rPr>
              <a:t>…</a:t>
            </a:r>
          </a:p>
        </p:txBody>
      </p:sp>
      <p:sp>
        <p:nvSpPr>
          <p:cNvPr id="205" name="Rectangle 194"/>
          <p:cNvSpPr/>
          <p:nvPr/>
        </p:nvSpPr>
        <p:spPr bwMode="auto">
          <a:xfrm>
            <a:off x="3038463" y="2187091"/>
            <a:ext cx="1410798" cy="10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900" dirty="0">
                <a:ea typeface="华文细黑" panose="02010600040101010101" pitchFamily="2" charset="-122"/>
              </a:rPr>
              <a:t>3.75 kHz</a:t>
            </a:r>
          </a:p>
        </p:txBody>
      </p:sp>
      <p:sp>
        <p:nvSpPr>
          <p:cNvPr id="206" name="TextBox 196"/>
          <p:cNvSpPr txBox="1"/>
          <p:nvPr/>
        </p:nvSpPr>
        <p:spPr>
          <a:xfrm>
            <a:off x="3789164" y="2278528"/>
            <a:ext cx="514164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GB" sz="900" dirty="0">
                <a:solidFill>
                  <a:srgbClr val="FF0000"/>
                </a:solidFill>
                <a:ea typeface="华文细黑" pitchFamily="2" charset="-122"/>
              </a:rPr>
              <a:t>×</a:t>
            </a:r>
            <a:r>
              <a:rPr lang="en-GB" sz="1050" dirty="0">
                <a:solidFill>
                  <a:srgbClr val="FF0000"/>
                </a:solidFill>
                <a:ea typeface="华文细黑" pitchFamily="2" charset="-122"/>
              </a:rPr>
              <a:t>48</a:t>
            </a:r>
          </a:p>
        </p:txBody>
      </p:sp>
      <p:sp>
        <p:nvSpPr>
          <p:cNvPr id="207" name="TextBox 197"/>
          <p:cNvSpPr txBox="1"/>
          <p:nvPr/>
        </p:nvSpPr>
        <p:spPr>
          <a:xfrm>
            <a:off x="3642004" y="2279743"/>
            <a:ext cx="300082" cy="27692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GB" sz="750" dirty="0">
                <a:ea typeface="华文细黑" pitchFamily="2" charset="-122"/>
              </a:rPr>
              <a:t>…</a:t>
            </a:r>
          </a:p>
        </p:txBody>
      </p:sp>
      <p:sp>
        <p:nvSpPr>
          <p:cNvPr id="208" name="Rectangle 198"/>
          <p:cNvSpPr/>
          <p:nvPr/>
        </p:nvSpPr>
        <p:spPr bwMode="auto">
          <a:xfrm>
            <a:off x="3038463" y="2506170"/>
            <a:ext cx="1410798" cy="10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900" dirty="0">
                <a:ea typeface="华文细黑" panose="02010600040101010101" pitchFamily="2" charset="-122"/>
              </a:rPr>
              <a:t>3.75 kHz</a:t>
            </a:r>
          </a:p>
        </p:txBody>
      </p:sp>
      <p:sp>
        <p:nvSpPr>
          <p:cNvPr id="209" name="Content Placeholder 3"/>
          <p:cNvSpPr txBox="1">
            <a:spLocks/>
          </p:cNvSpPr>
          <p:nvPr/>
        </p:nvSpPr>
        <p:spPr>
          <a:xfrm>
            <a:off x="2976466" y="3534867"/>
            <a:ext cx="1681862" cy="68211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0" dirty="0"/>
              <a:t>Non-anchor carriers for capacity and load-balancing</a:t>
            </a:r>
          </a:p>
        </p:txBody>
      </p:sp>
      <p:sp>
        <p:nvSpPr>
          <p:cNvPr id="210" name="Content Placeholder 3"/>
          <p:cNvSpPr txBox="1">
            <a:spLocks/>
          </p:cNvSpPr>
          <p:nvPr/>
        </p:nvSpPr>
        <p:spPr>
          <a:xfrm>
            <a:off x="2648337" y="2728426"/>
            <a:ext cx="2041778" cy="24985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0" dirty="0"/>
              <a:t>Dense subcarrier spacing</a:t>
            </a:r>
          </a:p>
        </p:txBody>
      </p:sp>
      <p:grpSp>
        <p:nvGrpSpPr>
          <p:cNvPr id="211" name="Group 288"/>
          <p:cNvGrpSpPr/>
          <p:nvPr/>
        </p:nvGrpSpPr>
        <p:grpSpPr>
          <a:xfrm>
            <a:off x="4884904" y="1313562"/>
            <a:ext cx="758502" cy="504883"/>
            <a:chOff x="8030626" y="1774843"/>
            <a:chExt cx="1011600" cy="673352"/>
          </a:xfrm>
        </p:grpSpPr>
        <p:grpSp>
          <p:nvGrpSpPr>
            <p:cNvPr id="212" name="Group 242"/>
            <p:cNvGrpSpPr>
              <a:grpSpLocks/>
            </p:cNvGrpSpPr>
            <p:nvPr/>
          </p:nvGrpSpPr>
          <p:grpSpPr>
            <a:xfrm>
              <a:off x="8030626" y="1789395"/>
              <a:ext cx="1011600" cy="658800"/>
              <a:chOff x="5711911" y="3013023"/>
              <a:chExt cx="3335312" cy="2144309"/>
            </a:xfrm>
          </p:grpSpPr>
          <p:sp>
            <p:nvSpPr>
              <p:cNvPr id="214" name="Rectangle 243"/>
              <p:cNvSpPr/>
              <p:nvPr/>
            </p:nvSpPr>
            <p:spPr bwMode="auto">
              <a:xfrm>
                <a:off x="5711912" y="3013023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15" name="Rectangle 244"/>
              <p:cNvSpPr/>
              <p:nvPr/>
            </p:nvSpPr>
            <p:spPr bwMode="auto">
              <a:xfrm>
                <a:off x="5711911" y="3192905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16" name="Rectangle 245"/>
              <p:cNvSpPr/>
              <p:nvPr/>
            </p:nvSpPr>
            <p:spPr bwMode="auto">
              <a:xfrm>
                <a:off x="5711912" y="3372787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17" name="Rectangle 246"/>
              <p:cNvSpPr/>
              <p:nvPr/>
            </p:nvSpPr>
            <p:spPr bwMode="auto">
              <a:xfrm>
                <a:off x="5711911" y="3552669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18" name="Rectangle 247"/>
              <p:cNvSpPr/>
              <p:nvPr/>
            </p:nvSpPr>
            <p:spPr bwMode="auto">
              <a:xfrm>
                <a:off x="5711912" y="3732551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19" name="Rectangle 248"/>
              <p:cNvSpPr/>
              <p:nvPr/>
            </p:nvSpPr>
            <p:spPr bwMode="auto">
              <a:xfrm>
                <a:off x="5711911" y="3912433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0" name="Rectangle 249"/>
              <p:cNvSpPr/>
              <p:nvPr/>
            </p:nvSpPr>
            <p:spPr bwMode="auto">
              <a:xfrm>
                <a:off x="5711912" y="4092315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1" name="Rectangle 250"/>
              <p:cNvSpPr/>
              <p:nvPr/>
            </p:nvSpPr>
            <p:spPr bwMode="auto">
              <a:xfrm>
                <a:off x="5711911" y="4272197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2" name="Rectangle 251"/>
              <p:cNvSpPr/>
              <p:nvPr/>
            </p:nvSpPr>
            <p:spPr bwMode="auto">
              <a:xfrm>
                <a:off x="5711912" y="4437804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3" name="Rectangle 252"/>
              <p:cNvSpPr/>
              <p:nvPr/>
            </p:nvSpPr>
            <p:spPr bwMode="auto">
              <a:xfrm>
                <a:off x="5711911" y="4617686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4" name="Rectangle 253"/>
              <p:cNvSpPr/>
              <p:nvPr/>
            </p:nvSpPr>
            <p:spPr bwMode="auto">
              <a:xfrm>
                <a:off x="5711912" y="4797568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25" name="Rectangle 254"/>
              <p:cNvSpPr/>
              <p:nvPr/>
            </p:nvSpPr>
            <p:spPr bwMode="auto">
              <a:xfrm>
                <a:off x="5711911" y="4977450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13" name="TextBox 281"/>
            <p:cNvSpPr txBox="1"/>
            <p:nvPr/>
          </p:nvSpPr>
          <p:spPr>
            <a:xfrm>
              <a:off x="8099340" y="1774843"/>
              <a:ext cx="927813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3-tone</a:t>
              </a:r>
            </a:p>
          </p:txBody>
        </p:sp>
      </p:grpSp>
      <p:grpSp>
        <p:nvGrpSpPr>
          <p:cNvPr id="226" name="Group 290"/>
          <p:cNvGrpSpPr/>
          <p:nvPr/>
        </p:nvGrpSpPr>
        <p:grpSpPr>
          <a:xfrm>
            <a:off x="4884904" y="1943388"/>
            <a:ext cx="758502" cy="513479"/>
            <a:chOff x="6774374" y="2591793"/>
            <a:chExt cx="1011600" cy="684817"/>
          </a:xfrm>
        </p:grpSpPr>
        <p:grpSp>
          <p:nvGrpSpPr>
            <p:cNvPr id="227" name="Group 255"/>
            <p:cNvGrpSpPr/>
            <p:nvPr/>
          </p:nvGrpSpPr>
          <p:grpSpPr>
            <a:xfrm>
              <a:off x="6774374" y="2617810"/>
              <a:ext cx="1011600" cy="658800"/>
              <a:chOff x="1896253" y="4677647"/>
              <a:chExt cx="3335312" cy="2144309"/>
            </a:xfrm>
          </p:grpSpPr>
          <p:sp>
            <p:nvSpPr>
              <p:cNvPr id="229" name="Rectangle 256"/>
              <p:cNvSpPr/>
              <p:nvPr/>
            </p:nvSpPr>
            <p:spPr bwMode="auto">
              <a:xfrm>
                <a:off x="1896253" y="4677647"/>
                <a:ext cx="3335312" cy="17988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0" name="Rectangle 257"/>
              <p:cNvSpPr/>
              <p:nvPr/>
            </p:nvSpPr>
            <p:spPr bwMode="auto">
              <a:xfrm>
                <a:off x="1896253" y="4857529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1" name="Rectangle 258"/>
              <p:cNvSpPr/>
              <p:nvPr/>
            </p:nvSpPr>
            <p:spPr bwMode="auto">
              <a:xfrm>
                <a:off x="1896254" y="5037411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2" name="Rectangle 259"/>
              <p:cNvSpPr/>
              <p:nvPr/>
            </p:nvSpPr>
            <p:spPr bwMode="auto">
              <a:xfrm>
                <a:off x="1896253" y="5217293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3" name="Rectangle 260"/>
              <p:cNvSpPr/>
              <p:nvPr/>
            </p:nvSpPr>
            <p:spPr bwMode="auto">
              <a:xfrm>
                <a:off x="1896254" y="5397175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4" name="Rectangle 261"/>
              <p:cNvSpPr/>
              <p:nvPr/>
            </p:nvSpPr>
            <p:spPr bwMode="auto">
              <a:xfrm>
                <a:off x="1896253" y="5577057"/>
                <a:ext cx="3335311" cy="179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5" name="Rectangle 262"/>
              <p:cNvSpPr/>
              <p:nvPr/>
            </p:nvSpPr>
            <p:spPr bwMode="auto">
              <a:xfrm>
                <a:off x="1896254" y="5756939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6" name="Rectangle 263"/>
              <p:cNvSpPr/>
              <p:nvPr/>
            </p:nvSpPr>
            <p:spPr bwMode="auto">
              <a:xfrm>
                <a:off x="1896253" y="5936821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7" name="Rectangle 264"/>
              <p:cNvSpPr/>
              <p:nvPr/>
            </p:nvSpPr>
            <p:spPr bwMode="auto">
              <a:xfrm>
                <a:off x="1896254" y="6102428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8" name="Rectangle 265"/>
              <p:cNvSpPr/>
              <p:nvPr/>
            </p:nvSpPr>
            <p:spPr bwMode="auto">
              <a:xfrm>
                <a:off x="1896253" y="6282310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39" name="Rectangle 266"/>
              <p:cNvSpPr/>
              <p:nvPr/>
            </p:nvSpPr>
            <p:spPr bwMode="auto">
              <a:xfrm>
                <a:off x="1896254" y="6462192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  <p:sp>
            <p:nvSpPr>
              <p:cNvPr id="240" name="Rectangle 267"/>
              <p:cNvSpPr/>
              <p:nvPr/>
            </p:nvSpPr>
            <p:spPr bwMode="auto">
              <a:xfrm>
                <a:off x="1896253" y="6642074"/>
                <a:ext cx="3335311" cy="1798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750" dirty="0"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28" name="TextBox 282"/>
            <p:cNvSpPr txBox="1"/>
            <p:nvPr/>
          </p:nvSpPr>
          <p:spPr>
            <a:xfrm>
              <a:off x="6839786" y="2591793"/>
              <a:ext cx="927813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6-tone</a:t>
              </a:r>
            </a:p>
          </p:txBody>
        </p:sp>
      </p:grpSp>
      <p:sp>
        <p:nvSpPr>
          <p:cNvPr id="241" name="Content Placeholder 3"/>
          <p:cNvSpPr txBox="1">
            <a:spLocks/>
          </p:cNvSpPr>
          <p:nvPr/>
        </p:nvSpPr>
        <p:spPr>
          <a:xfrm rot="16200000">
            <a:off x="2398376" y="2265846"/>
            <a:ext cx="647327" cy="24985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050" kern="0" dirty="0"/>
              <a:t>180 kHz</a:t>
            </a:r>
          </a:p>
        </p:txBody>
      </p:sp>
      <p:sp>
        <p:nvSpPr>
          <p:cNvPr id="242" name="Left Brace 312"/>
          <p:cNvSpPr/>
          <p:nvPr/>
        </p:nvSpPr>
        <p:spPr bwMode="auto">
          <a:xfrm>
            <a:off x="2946247" y="2123896"/>
            <a:ext cx="85723" cy="54774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 sz="750"/>
          </a:p>
        </p:txBody>
      </p:sp>
      <p:sp>
        <p:nvSpPr>
          <p:cNvPr id="243" name="Content Placeholder 3"/>
          <p:cNvSpPr txBox="1">
            <a:spLocks/>
          </p:cNvSpPr>
          <p:nvPr/>
        </p:nvSpPr>
        <p:spPr>
          <a:xfrm rot="16200000">
            <a:off x="2360860" y="1306176"/>
            <a:ext cx="647327" cy="24985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050" kern="0" dirty="0"/>
              <a:t>180 kHz</a:t>
            </a:r>
          </a:p>
        </p:txBody>
      </p:sp>
      <p:sp>
        <p:nvSpPr>
          <p:cNvPr id="244" name="Left Brace 314"/>
          <p:cNvSpPr/>
          <p:nvPr/>
        </p:nvSpPr>
        <p:spPr bwMode="auto">
          <a:xfrm>
            <a:off x="2946247" y="1110229"/>
            <a:ext cx="76202" cy="65960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 sz="750"/>
          </a:p>
        </p:txBody>
      </p:sp>
      <p:grpSp>
        <p:nvGrpSpPr>
          <p:cNvPr id="245" name="Group 320"/>
          <p:cNvGrpSpPr/>
          <p:nvPr/>
        </p:nvGrpSpPr>
        <p:grpSpPr>
          <a:xfrm>
            <a:off x="6237200" y="1224061"/>
            <a:ext cx="758502" cy="1307168"/>
            <a:chOff x="10034362" y="1968675"/>
            <a:chExt cx="1011600" cy="3948462"/>
          </a:xfrm>
        </p:grpSpPr>
        <p:sp>
          <p:nvSpPr>
            <p:cNvPr id="246" name="Rectangle 308"/>
            <p:cNvSpPr/>
            <p:nvPr/>
          </p:nvSpPr>
          <p:spPr bwMode="auto">
            <a:xfrm>
              <a:off x="10034362" y="4599182"/>
              <a:ext cx="1011600" cy="6579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47" name="Rectangle 315"/>
            <p:cNvSpPr/>
            <p:nvPr/>
          </p:nvSpPr>
          <p:spPr bwMode="auto">
            <a:xfrm>
              <a:off x="10034362" y="5259166"/>
              <a:ext cx="1011600" cy="657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48" name="Rectangle 316"/>
            <p:cNvSpPr/>
            <p:nvPr/>
          </p:nvSpPr>
          <p:spPr bwMode="auto">
            <a:xfrm>
              <a:off x="10034362" y="3281227"/>
              <a:ext cx="1011600" cy="6579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49" name="Rectangle 317"/>
            <p:cNvSpPr/>
            <p:nvPr/>
          </p:nvSpPr>
          <p:spPr bwMode="auto">
            <a:xfrm>
              <a:off x="10034362" y="3941211"/>
              <a:ext cx="1011600" cy="6579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50" name="Rectangle 318"/>
            <p:cNvSpPr/>
            <p:nvPr/>
          </p:nvSpPr>
          <p:spPr bwMode="auto">
            <a:xfrm>
              <a:off x="10034362" y="1968675"/>
              <a:ext cx="1011600" cy="657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  <p:sp>
          <p:nvSpPr>
            <p:cNvPr id="251" name="Rectangle 319"/>
            <p:cNvSpPr/>
            <p:nvPr/>
          </p:nvSpPr>
          <p:spPr bwMode="auto">
            <a:xfrm>
              <a:off x="10034362" y="2628659"/>
              <a:ext cx="1011600" cy="6579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750" dirty="0">
                <a:ea typeface="华文细黑" panose="02010600040101010101" pitchFamily="2" charset="-122"/>
              </a:endParaRPr>
            </a:p>
          </p:txBody>
        </p:sp>
      </p:grpSp>
      <p:cxnSp>
        <p:nvCxnSpPr>
          <p:cNvPr id="252" name="Straight Connector 322"/>
          <p:cNvCxnSpPr>
            <a:stCxn id="214" idx="3"/>
          </p:cNvCxnSpPr>
          <p:nvPr/>
        </p:nvCxnSpPr>
        <p:spPr bwMode="auto">
          <a:xfrm flipV="1">
            <a:off x="5643406" y="1210494"/>
            <a:ext cx="605096" cy="13469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3" name="Straight Connector 324"/>
          <p:cNvCxnSpPr>
            <a:stCxn id="225" idx="3"/>
          </p:cNvCxnSpPr>
          <p:nvPr/>
        </p:nvCxnSpPr>
        <p:spPr bwMode="auto">
          <a:xfrm flipV="1">
            <a:off x="5643406" y="1465043"/>
            <a:ext cx="588418" cy="33268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4" name="Straight Connector 328"/>
          <p:cNvCxnSpPr>
            <a:stCxn id="229" idx="3"/>
          </p:cNvCxnSpPr>
          <p:nvPr/>
        </p:nvCxnSpPr>
        <p:spPr bwMode="auto">
          <a:xfrm>
            <a:off x="5643406" y="1983615"/>
            <a:ext cx="563827" cy="33942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Straight Connector 330"/>
          <p:cNvCxnSpPr>
            <a:stCxn id="240" idx="3"/>
          </p:cNvCxnSpPr>
          <p:nvPr/>
        </p:nvCxnSpPr>
        <p:spPr bwMode="auto">
          <a:xfrm>
            <a:off x="5643406" y="2436148"/>
            <a:ext cx="578435" cy="1017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7" name="Content Placeholder 3"/>
          <p:cNvSpPr txBox="1">
            <a:spLocks/>
          </p:cNvSpPr>
          <p:nvPr/>
        </p:nvSpPr>
        <p:spPr>
          <a:xfrm>
            <a:off x="6299286" y="1667886"/>
            <a:ext cx="647327" cy="24985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050" kern="0" dirty="0"/>
              <a:t>1.4 MHz</a:t>
            </a:r>
          </a:p>
        </p:txBody>
      </p:sp>
      <p:sp>
        <p:nvSpPr>
          <p:cNvPr id="258" name="Content Placeholder 3"/>
          <p:cNvSpPr txBox="1">
            <a:spLocks/>
          </p:cNvSpPr>
          <p:nvPr/>
        </p:nvSpPr>
        <p:spPr>
          <a:xfrm>
            <a:off x="4829722" y="2601098"/>
            <a:ext cx="2367154" cy="34932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100" kern="0" dirty="0"/>
              <a:t>3- and 6-tone allocations within a PRB of a 1.4 MHz </a:t>
            </a:r>
            <a:r>
              <a:rPr lang="en-GB" sz="1100" kern="0" dirty="0" smtClean="0"/>
              <a:t>bandwidth</a:t>
            </a:r>
            <a:endParaRPr lang="en-GB" sz="1100" kern="0" dirty="0"/>
          </a:p>
        </p:txBody>
      </p:sp>
      <p:grpSp>
        <p:nvGrpSpPr>
          <p:cNvPr id="270" name="Group 5"/>
          <p:cNvGrpSpPr>
            <a:grpSpLocks noChangeAspect="1"/>
          </p:cNvGrpSpPr>
          <p:nvPr/>
        </p:nvGrpSpPr>
        <p:grpSpPr>
          <a:xfrm>
            <a:off x="53421" y="2971559"/>
            <a:ext cx="3094752" cy="1997502"/>
            <a:chOff x="154840" y="3988807"/>
            <a:chExt cx="3659525" cy="2362034"/>
          </a:xfrm>
        </p:grpSpPr>
        <p:sp>
          <p:nvSpPr>
            <p:cNvPr id="271" name="Curved Left Arrow 103"/>
            <p:cNvSpPr/>
            <p:nvPr/>
          </p:nvSpPr>
          <p:spPr bwMode="auto">
            <a:xfrm rot="10800000">
              <a:off x="154840" y="4421891"/>
              <a:ext cx="320553" cy="721219"/>
            </a:xfrm>
            <a:prstGeom prst="curved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825" dirty="0">
                <a:ea typeface="华文细黑" panose="02010600040101010101" pitchFamily="2" charset="-122"/>
              </a:endParaRPr>
            </a:p>
          </p:txBody>
        </p:sp>
        <p:sp>
          <p:nvSpPr>
            <p:cNvPr id="272" name="Curved Left Arrow 104"/>
            <p:cNvSpPr/>
            <p:nvPr/>
          </p:nvSpPr>
          <p:spPr bwMode="auto">
            <a:xfrm>
              <a:off x="3532035" y="5188136"/>
              <a:ext cx="282330" cy="662722"/>
            </a:xfrm>
            <a:prstGeom prst="curved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sz="825" dirty="0">
                <a:ea typeface="华文细黑" panose="02010600040101010101" pitchFamily="2" charset="-122"/>
              </a:endParaRPr>
            </a:p>
          </p:txBody>
        </p:sp>
        <p:grpSp>
          <p:nvGrpSpPr>
            <p:cNvPr id="273" name="Group 117"/>
            <p:cNvGrpSpPr/>
            <p:nvPr/>
          </p:nvGrpSpPr>
          <p:grpSpPr>
            <a:xfrm>
              <a:off x="541314" y="4947786"/>
              <a:ext cx="2934282" cy="384693"/>
              <a:chOff x="3164391" y="4252501"/>
              <a:chExt cx="5354568" cy="702000"/>
            </a:xfrm>
          </p:grpSpPr>
          <p:sp>
            <p:nvSpPr>
              <p:cNvPr id="302" name="Rectangle 66"/>
              <p:cNvSpPr/>
              <p:nvPr/>
            </p:nvSpPr>
            <p:spPr bwMode="auto">
              <a:xfrm>
                <a:off x="3164391" y="4252501"/>
                <a:ext cx="540000" cy="702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2699" dirty="0"/>
              </a:p>
            </p:txBody>
          </p:sp>
          <p:sp>
            <p:nvSpPr>
              <p:cNvPr id="303" name="Rectangle 67"/>
              <p:cNvSpPr/>
              <p:nvPr/>
            </p:nvSpPr>
            <p:spPr bwMode="auto">
              <a:xfrm>
                <a:off x="370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04" name="Rectangle 70"/>
              <p:cNvSpPr/>
              <p:nvPr/>
            </p:nvSpPr>
            <p:spPr bwMode="auto">
              <a:xfrm>
                <a:off x="5291884" y="4252501"/>
                <a:ext cx="540000" cy="70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2699" dirty="0"/>
              </a:p>
            </p:txBody>
          </p:sp>
          <p:sp>
            <p:nvSpPr>
              <p:cNvPr id="305" name="Rectangle 71"/>
              <p:cNvSpPr/>
              <p:nvPr/>
            </p:nvSpPr>
            <p:spPr bwMode="auto">
              <a:xfrm>
                <a:off x="5831884" y="4252501"/>
                <a:ext cx="540000" cy="70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2699" dirty="0"/>
              </a:p>
            </p:txBody>
          </p:sp>
          <p:sp>
            <p:nvSpPr>
              <p:cNvPr id="306" name="Rectangle 75"/>
              <p:cNvSpPr/>
              <p:nvPr/>
            </p:nvSpPr>
            <p:spPr bwMode="auto">
              <a:xfrm>
                <a:off x="7978959" y="4252501"/>
                <a:ext cx="540000" cy="702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sz="2699" dirty="0"/>
              </a:p>
            </p:txBody>
          </p:sp>
          <p:sp>
            <p:nvSpPr>
              <p:cNvPr id="307" name="Rectangle 106"/>
              <p:cNvSpPr/>
              <p:nvPr/>
            </p:nvSpPr>
            <p:spPr bwMode="auto">
              <a:xfrm>
                <a:off x="424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08" name="Rectangle 107"/>
              <p:cNvSpPr/>
              <p:nvPr/>
            </p:nvSpPr>
            <p:spPr bwMode="auto">
              <a:xfrm>
                <a:off x="4777542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09" name="Rectangle 108"/>
              <p:cNvSpPr/>
              <p:nvPr/>
            </p:nvSpPr>
            <p:spPr bwMode="auto">
              <a:xfrm>
                <a:off x="637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10" name="Rectangle 109"/>
              <p:cNvSpPr/>
              <p:nvPr/>
            </p:nvSpPr>
            <p:spPr bwMode="auto">
              <a:xfrm>
                <a:off x="6905035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11" name="Rectangle 110"/>
              <p:cNvSpPr/>
              <p:nvPr/>
            </p:nvSpPr>
            <p:spPr bwMode="auto">
              <a:xfrm>
                <a:off x="7438959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</p:grpSp>
        <p:grpSp>
          <p:nvGrpSpPr>
            <p:cNvPr id="274" name="Group 143"/>
            <p:cNvGrpSpPr/>
            <p:nvPr/>
          </p:nvGrpSpPr>
          <p:grpSpPr>
            <a:xfrm>
              <a:off x="541314" y="5588152"/>
              <a:ext cx="2934282" cy="384693"/>
              <a:chOff x="3164391" y="4252501"/>
              <a:chExt cx="5354568" cy="702000"/>
            </a:xfrm>
          </p:grpSpPr>
          <p:sp>
            <p:nvSpPr>
              <p:cNvPr id="292" name="Rectangle 144"/>
              <p:cNvSpPr/>
              <p:nvPr/>
            </p:nvSpPr>
            <p:spPr bwMode="auto">
              <a:xfrm>
                <a:off x="316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93" name="Rectangle 145"/>
              <p:cNvSpPr/>
              <p:nvPr/>
            </p:nvSpPr>
            <p:spPr bwMode="auto">
              <a:xfrm>
                <a:off x="370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94" name="Rectangle 146"/>
              <p:cNvSpPr/>
              <p:nvPr/>
            </p:nvSpPr>
            <p:spPr bwMode="auto">
              <a:xfrm>
                <a:off x="529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95" name="Rectangle 147"/>
              <p:cNvSpPr/>
              <p:nvPr/>
            </p:nvSpPr>
            <p:spPr bwMode="auto">
              <a:xfrm>
                <a:off x="583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96" name="Rectangle 148"/>
              <p:cNvSpPr/>
              <p:nvPr/>
            </p:nvSpPr>
            <p:spPr bwMode="auto">
              <a:xfrm>
                <a:off x="7978959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97" name="Rectangle 149"/>
              <p:cNvSpPr/>
              <p:nvPr/>
            </p:nvSpPr>
            <p:spPr bwMode="auto">
              <a:xfrm>
                <a:off x="424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98" name="Rectangle 150"/>
              <p:cNvSpPr/>
              <p:nvPr/>
            </p:nvSpPr>
            <p:spPr bwMode="auto">
              <a:xfrm>
                <a:off x="4777542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99" name="Rectangle 151"/>
              <p:cNvSpPr/>
              <p:nvPr/>
            </p:nvSpPr>
            <p:spPr bwMode="auto">
              <a:xfrm>
                <a:off x="637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00" name="Rectangle 152"/>
              <p:cNvSpPr/>
              <p:nvPr/>
            </p:nvSpPr>
            <p:spPr bwMode="auto">
              <a:xfrm>
                <a:off x="6905035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301" name="Rectangle 153"/>
              <p:cNvSpPr/>
              <p:nvPr/>
            </p:nvSpPr>
            <p:spPr bwMode="auto">
              <a:xfrm>
                <a:off x="7438959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</p:grpSp>
        <p:grpSp>
          <p:nvGrpSpPr>
            <p:cNvPr id="275" name="Group 154"/>
            <p:cNvGrpSpPr/>
            <p:nvPr/>
          </p:nvGrpSpPr>
          <p:grpSpPr>
            <a:xfrm>
              <a:off x="541314" y="4284004"/>
              <a:ext cx="2934282" cy="384693"/>
              <a:chOff x="3164391" y="4252501"/>
              <a:chExt cx="5354568" cy="702000"/>
            </a:xfrm>
          </p:grpSpPr>
          <p:sp>
            <p:nvSpPr>
              <p:cNvPr id="282" name="Rectangle 155"/>
              <p:cNvSpPr/>
              <p:nvPr/>
            </p:nvSpPr>
            <p:spPr bwMode="auto">
              <a:xfrm>
                <a:off x="316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83" name="Rectangle 156"/>
              <p:cNvSpPr/>
              <p:nvPr/>
            </p:nvSpPr>
            <p:spPr bwMode="auto">
              <a:xfrm>
                <a:off x="370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84" name="Rectangle 157"/>
              <p:cNvSpPr/>
              <p:nvPr/>
            </p:nvSpPr>
            <p:spPr bwMode="auto">
              <a:xfrm>
                <a:off x="529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85" name="Rectangle 158"/>
              <p:cNvSpPr/>
              <p:nvPr/>
            </p:nvSpPr>
            <p:spPr bwMode="auto">
              <a:xfrm>
                <a:off x="583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86" name="Rectangle 159"/>
              <p:cNvSpPr/>
              <p:nvPr/>
            </p:nvSpPr>
            <p:spPr bwMode="auto">
              <a:xfrm>
                <a:off x="7978959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/>
                  <a:t>DATA</a:t>
                </a:r>
              </a:p>
            </p:txBody>
          </p:sp>
          <p:sp>
            <p:nvSpPr>
              <p:cNvPr id="287" name="Rectangle 160"/>
              <p:cNvSpPr/>
              <p:nvPr/>
            </p:nvSpPr>
            <p:spPr bwMode="auto">
              <a:xfrm>
                <a:off x="4244391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88" name="Rectangle 161"/>
              <p:cNvSpPr/>
              <p:nvPr/>
            </p:nvSpPr>
            <p:spPr bwMode="auto">
              <a:xfrm>
                <a:off x="4777542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89" name="Rectangle 162"/>
              <p:cNvSpPr/>
              <p:nvPr/>
            </p:nvSpPr>
            <p:spPr bwMode="auto">
              <a:xfrm>
                <a:off x="6371884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90" name="Rectangle 163"/>
              <p:cNvSpPr/>
              <p:nvPr/>
            </p:nvSpPr>
            <p:spPr bwMode="auto">
              <a:xfrm>
                <a:off x="6905035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  <p:sp>
            <p:nvSpPr>
              <p:cNvPr id="291" name="Rectangle 164"/>
              <p:cNvSpPr/>
              <p:nvPr/>
            </p:nvSpPr>
            <p:spPr bwMode="auto">
              <a:xfrm>
                <a:off x="7438959" y="4252501"/>
                <a:ext cx="540000" cy="70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r>
                  <a:rPr lang="en-GB" sz="825" dirty="0">
                    <a:ea typeface="华文细黑" panose="02010600040101010101" pitchFamily="2" charset="-122"/>
                  </a:rPr>
                  <a:t>DATA</a:t>
                </a:r>
              </a:p>
            </p:txBody>
          </p:sp>
        </p:grpSp>
        <p:sp>
          <p:nvSpPr>
            <p:cNvPr id="276" name="TextBox 166"/>
            <p:cNvSpPr txBox="1"/>
            <p:nvPr/>
          </p:nvSpPr>
          <p:spPr>
            <a:xfrm>
              <a:off x="1943920" y="3988807"/>
              <a:ext cx="354845" cy="36933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…</a:t>
              </a:r>
            </a:p>
          </p:txBody>
        </p:sp>
        <p:sp>
          <p:nvSpPr>
            <p:cNvPr id="277" name="TextBox 167"/>
            <p:cNvSpPr txBox="1"/>
            <p:nvPr/>
          </p:nvSpPr>
          <p:spPr>
            <a:xfrm>
              <a:off x="1943920" y="5981509"/>
              <a:ext cx="354845" cy="36933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…</a:t>
              </a:r>
            </a:p>
          </p:txBody>
        </p:sp>
        <p:pic>
          <p:nvPicPr>
            <p:cNvPr id="278" name="Picture 1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5259" y="4816563"/>
              <a:ext cx="634688" cy="706833"/>
            </a:xfrm>
            <a:prstGeom prst="rect">
              <a:avLst/>
            </a:prstGeom>
          </p:spPr>
        </p:pic>
        <p:pic>
          <p:nvPicPr>
            <p:cNvPr id="279" name="Picture 1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541906" y="4816563"/>
              <a:ext cx="634688" cy="706833"/>
            </a:xfrm>
            <a:prstGeom prst="rect">
              <a:avLst/>
            </a:prstGeom>
          </p:spPr>
        </p:pic>
        <p:pic>
          <p:nvPicPr>
            <p:cNvPr id="280" name="Picture 1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001771" y="4814392"/>
              <a:ext cx="634688" cy="706833"/>
            </a:xfrm>
            <a:prstGeom prst="rect">
              <a:avLst/>
            </a:prstGeom>
          </p:spPr>
        </p:pic>
        <p:pic>
          <p:nvPicPr>
            <p:cNvPr id="281" name="Picture 1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834070" y="4814392"/>
              <a:ext cx="634688" cy="706833"/>
            </a:xfrm>
            <a:prstGeom prst="rect">
              <a:avLst/>
            </a:prstGeom>
          </p:spPr>
        </p:pic>
      </p:grpSp>
      <p:sp>
        <p:nvSpPr>
          <p:cNvPr id="312" name="Rectangle 69"/>
          <p:cNvSpPr/>
          <p:nvPr/>
        </p:nvSpPr>
        <p:spPr bwMode="auto">
          <a:xfrm>
            <a:off x="6237200" y="2310567"/>
            <a:ext cx="758502" cy="1071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en-GB" sz="750"/>
          </a:p>
        </p:txBody>
      </p:sp>
      <p:sp>
        <p:nvSpPr>
          <p:cNvPr id="313" name="Rectangle 195"/>
          <p:cNvSpPr/>
          <p:nvPr/>
        </p:nvSpPr>
        <p:spPr bwMode="auto">
          <a:xfrm>
            <a:off x="6237200" y="1334232"/>
            <a:ext cx="758502" cy="5436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en-GB" sz="750"/>
          </a:p>
        </p:txBody>
      </p:sp>
      <p:sp>
        <p:nvSpPr>
          <p:cNvPr id="314" name="Content Placeholder 3"/>
          <p:cNvSpPr txBox="1">
            <a:spLocks/>
          </p:cNvSpPr>
          <p:nvPr/>
        </p:nvSpPr>
        <p:spPr>
          <a:xfrm>
            <a:off x="2619394" y="1733683"/>
            <a:ext cx="2041778" cy="24985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•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–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200" kern="0" dirty="0" smtClean="0"/>
              <a:t>LTE </a:t>
            </a:r>
            <a:r>
              <a:rPr lang="en-GB" sz="1200" kern="0" dirty="0" smtClean="0"/>
              <a:t>subcarrier </a:t>
            </a:r>
            <a:r>
              <a:rPr lang="en-GB" sz="1200" kern="0" dirty="0"/>
              <a:t>spacing</a:t>
            </a:r>
          </a:p>
        </p:txBody>
      </p:sp>
      <p:grpSp>
        <p:nvGrpSpPr>
          <p:cNvPr id="13312" name="组合 13311"/>
          <p:cNvGrpSpPr/>
          <p:nvPr/>
        </p:nvGrpSpPr>
        <p:grpSpPr>
          <a:xfrm>
            <a:off x="7072493" y="1519602"/>
            <a:ext cx="2151629" cy="946275"/>
            <a:chOff x="5816348" y="3280212"/>
            <a:chExt cx="2151629" cy="946275"/>
          </a:xfrm>
        </p:grpSpPr>
        <p:sp>
          <p:nvSpPr>
            <p:cNvPr id="315" name="Rectangle 190"/>
            <p:cNvSpPr/>
            <p:nvPr/>
          </p:nvSpPr>
          <p:spPr bwMode="auto">
            <a:xfrm>
              <a:off x="6293253" y="3308167"/>
              <a:ext cx="1410798" cy="186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lang="en-GB" sz="1200" dirty="0">
                  <a:ea typeface="华文细黑" panose="02010600040101010101" pitchFamily="2" charset="-122"/>
                </a:rPr>
                <a:t>15 kHz</a:t>
              </a:r>
            </a:p>
          </p:txBody>
        </p:sp>
        <p:sp>
          <p:nvSpPr>
            <p:cNvPr id="316" name="Rectangle 191"/>
            <p:cNvSpPr/>
            <p:nvPr/>
          </p:nvSpPr>
          <p:spPr bwMode="auto">
            <a:xfrm>
              <a:off x="6293253" y="3713441"/>
              <a:ext cx="1410798" cy="186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lang="en-GB" sz="1200" dirty="0">
                  <a:ea typeface="华文细黑" panose="02010600040101010101" pitchFamily="2" charset="-122"/>
                </a:rPr>
                <a:t>15 kHz</a:t>
              </a:r>
            </a:p>
          </p:txBody>
        </p:sp>
        <p:sp>
          <p:nvSpPr>
            <p:cNvPr id="317" name="TextBox 192"/>
            <p:cNvSpPr txBox="1"/>
            <p:nvPr/>
          </p:nvSpPr>
          <p:spPr>
            <a:xfrm>
              <a:off x="7043954" y="3484982"/>
              <a:ext cx="514164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900" dirty="0">
                  <a:solidFill>
                    <a:srgbClr val="FF0000"/>
                  </a:solidFill>
                  <a:ea typeface="华文细黑" pitchFamily="2" charset="-122"/>
                </a:rPr>
                <a:t>×</a:t>
              </a:r>
              <a:r>
                <a:rPr lang="en-GB" sz="1050" dirty="0">
                  <a:solidFill>
                    <a:srgbClr val="FF0000"/>
                  </a:solidFill>
                  <a:ea typeface="华文细黑" pitchFamily="2" charset="-122"/>
                </a:rPr>
                <a:t>12</a:t>
              </a:r>
            </a:p>
          </p:txBody>
        </p:sp>
        <p:sp>
          <p:nvSpPr>
            <p:cNvPr id="318" name="TextBox 193"/>
            <p:cNvSpPr txBox="1"/>
            <p:nvPr/>
          </p:nvSpPr>
          <p:spPr>
            <a:xfrm>
              <a:off x="6896794" y="3486197"/>
              <a:ext cx="300082" cy="276927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GB" sz="750" dirty="0">
                  <a:ea typeface="华文细黑" pitchFamily="2" charset="-122"/>
                </a:rPr>
                <a:t>…</a:t>
              </a:r>
            </a:p>
          </p:txBody>
        </p:sp>
        <p:sp>
          <p:nvSpPr>
            <p:cNvPr id="319" name="Content Placeholder 3"/>
            <p:cNvSpPr txBox="1">
              <a:spLocks/>
            </p:cNvSpPr>
            <p:nvPr/>
          </p:nvSpPr>
          <p:spPr>
            <a:xfrm rot="16200000">
              <a:off x="5617613" y="3478947"/>
              <a:ext cx="647327" cy="249857"/>
            </a:xfrm>
            <a:prstGeom prst="rect">
              <a:avLst/>
            </a:prstGeom>
          </p:spPr>
          <p:txBody>
            <a:bodyPr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•"/>
                <a:defRPr sz="18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GB" sz="1050" kern="0" dirty="0"/>
                <a:t>180 kHz</a:t>
              </a:r>
            </a:p>
          </p:txBody>
        </p:sp>
        <p:sp>
          <p:nvSpPr>
            <p:cNvPr id="320" name="Left Brace 314"/>
            <p:cNvSpPr/>
            <p:nvPr/>
          </p:nvSpPr>
          <p:spPr bwMode="auto">
            <a:xfrm>
              <a:off x="6203000" y="3283000"/>
              <a:ext cx="76202" cy="659602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GB" sz="750"/>
            </a:p>
          </p:txBody>
        </p:sp>
        <p:sp>
          <p:nvSpPr>
            <p:cNvPr id="321" name="Content Placeholder 3"/>
            <p:cNvSpPr txBox="1">
              <a:spLocks/>
            </p:cNvSpPr>
            <p:nvPr/>
          </p:nvSpPr>
          <p:spPr>
            <a:xfrm>
              <a:off x="5926199" y="3976630"/>
              <a:ext cx="2041778" cy="249857"/>
            </a:xfrm>
            <a:prstGeom prst="rect">
              <a:avLst/>
            </a:prstGeom>
          </p:spPr>
          <p:txBody>
            <a:bodyPr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•"/>
                <a:defRPr sz="18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200" kern="0" dirty="0" smtClean="0"/>
                <a:t>LTE </a:t>
              </a:r>
              <a:r>
                <a:rPr lang="en-GB" sz="1200" kern="0" dirty="0" smtClean="0"/>
                <a:t>subcarrier </a:t>
              </a:r>
              <a:r>
                <a:rPr lang="en-GB" sz="1200" kern="0" dirty="0"/>
                <a:t>spacing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94139" y="3122710"/>
            <a:ext cx="3404496" cy="1692695"/>
            <a:chOff x="276986" y="1238758"/>
            <a:chExt cx="4572317" cy="2188191"/>
          </a:xfrm>
        </p:grpSpPr>
        <p:grpSp>
          <p:nvGrpSpPr>
            <p:cNvPr id="331" name="Group 16"/>
            <p:cNvGrpSpPr/>
            <p:nvPr/>
          </p:nvGrpSpPr>
          <p:grpSpPr>
            <a:xfrm>
              <a:off x="1033959" y="2103776"/>
              <a:ext cx="2815981" cy="1098467"/>
              <a:chOff x="4203946" y="3370601"/>
              <a:chExt cx="2815981" cy="1098467"/>
            </a:xfrm>
          </p:grpSpPr>
          <p:sp>
            <p:nvSpPr>
              <p:cNvPr id="332" name="Flowchart: Delay 12"/>
              <p:cNvSpPr/>
              <p:nvPr/>
            </p:nvSpPr>
            <p:spPr bwMode="auto">
              <a:xfrm rot="16200000">
                <a:off x="5067910" y="2506638"/>
                <a:ext cx="1088053" cy="2815980"/>
              </a:xfrm>
              <a:prstGeom prst="flowChartDela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dirty="0"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3" name="Rectangle 15"/>
              <p:cNvSpPr/>
              <p:nvPr/>
            </p:nvSpPr>
            <p:spPr bwMode="auto">
              <a:xfrm>
                <a:off x="4203946" y="4257675"/>
                <a:ext cx="2815980" cy="2113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None/>
                </a:pPr>
                <a:endParaRPr lang="en-GB" dirty="0"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4" name="TextBox 10"/>
            <p:cNvSpPr txBox="1"/>
            <p:nvPr/>
          </p:nvSpPr>
          <p:spPr>
            <a:xfrm>
              <a:off x="276986" y="123875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PSD</a:t>
              </a:r>
            </a:p>
          </p:txBody>
        </p:sp>
        <p:sp>
          <p:nvSpPr>
            <p:cNvPr id="335" name="TextBox 11"/>
            <p:cNvSpPr txBox="1"/>
            <p:nvPr/>
          </p:nvSpPr>
          <p:spPr>
            <a:xfrm>
              <a:off x="4129586" y="2810824"/>
              <a:ext cx="317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i="1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f</a:t>
              </a:r>
            </a:p>
          </p:txBody>
        </p:sp>
        <p:sp>
          <p:nvSpPr>
            <p:cNvPr id="336" name="Flowchart: Delay 18"/>
            <p:cNvSpPr/>
            <p:nvPr/>
          </p:nvSpPr>
          <p:spPr bwMode="auto">
            <a:xfrm rot="16200000">
              <a:off x="1207621" y="2058282"/>
              <a:ext cx="1117538" cy="742954"/>
            </a:xfrm>
            <a:prstGeom prst="flowChartDelay">
              <a:avLst/>
            </a:prstGeom>
            <a:solidFill>
              <a:srgbClr val="00B0F0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7" name="Flowchart: Delay 21"/>
            <p:cNvSpPr/>
            <p:nvPr/>
          </p:nvSpPr>
          <p:spPr bwMode="auto">
            <a:xfrm rot="16200000">
              <a:off x="2115804" y="1996137"/>
              <a:ext cx="1706515" cy="331967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en-GB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38" name="Group 9"/>
            <p:cNvGrpSpPr/>
            <p:nvPr/>
          </p:nvGrpSpPr>
          <p:grpSpPr>
            <a:xfrm>
              <a:off x="881561" y="1277810"/>
              <a:ext cx="3248025" cy="1737567"/>
              <a:chOff x="4000500" y="675608"/>
              <a:chExt cx="6105525" cy="4394363"/>
            </a:xfrm>
          </p:grpSpPr>
          <p:cxnSp>
            <p:nvCxnSpPr>
              <p:cNvPr id="339" name="Straight Arrow Connector 6"/>
              <p:cNvCxnSpPr/>
              <p:nvPr/>
            </p:nvCxnSpPr>
            <p:spPr bwMode="auto">
              <a:xfrm flipH="1" flipV="1">
                <a:off x="4023537" y="675608"/>
                <a:ext cx="3" cy="439436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0" name="Straight Arrow Connector 7"/>
              <p:cNvCxnSpPr/>
              <p:nvPr/>
            </p:nvCxnSpPr>
            <p:spPr bwMode="auto">
              <a:xfrm>
                <a:off x="4000500" y="5019675"/>
                <a:ext cx="610552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41" name="TextBox 26"/>
            <p:cNvSpPr txBox="1"/>
            <p:nvPr/>
          </p:nvSpPr>
          <p:spPr>
            <a:xfrm>
              <a:off x="2178594" y="2477273"/>
              <a:ext cx="631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dirty="0" smtClean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  <a:cs typeface="Arial" pitchFamily="34" charset="0"/>
                </a:rPr>
                <a:t>LTE</a:t>
              </a:r>
            </a:p>
          </p:txBody>
        </p:sp>
        <p:sp>
          <p:nvSpPr>
            <p:cNvPr id="342" name="TextBox 27"/>
            <p:cNvSpPr txBox="1"/>
            <p:nvPr/>
          </p:nvSpPr>
          <p:spPr>
            <a:xfrm>
              <a:off x="1362394" y="2619197"/>
              <a:ext cx="82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dirty="0" smtClean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  <a:cs typeface="Arial" pitchFamily="34" charset="0"/>
                </a:rPr>
                <a:t>eMTC</a:t>
              </a:r>
            </a:p>
          </p:txBody>
        </p:sp>
        <p:sp>
          <p:nvSpPr>
            <p:cNvPr id="343" name="TextBox 28"/>
            <p:cNvSpPr txBox="1"/>
            <p:nvPr/>
          </p:nvSpPr>
          <p:spPr>
            <a:xfrm rot="16200000">
              <a:off x="2505574" y="2241272"/>
              <a:ext cx="99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dirty="0" smtClean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  <a:cs typeface="Arial" pitchFamily="34" charset="0"/>
                </a:rPr>
                <a:t>NB-IoT</a:t>
              </a:r>
            </a:p>
          </p:txBody>
        </p:sp>
        <p:sp>
          <p:nvSpPr>
            <p:cNvPr id="344" name="TextBox 29"/>
            <p:cNvSpPr txBox="1"/>
            <p:nvPr/>
          </p:nvSpPr>
          <p:spPr>
            <a:xfrm>
              <a:off x="301687" y="3068865"/>
              <a:ext cx="4547616" cy="358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GB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PSD boost in bandwidth as small as 3.75 kHz</a:t>
              </a:r>
            </a:p>
          </p:txBody>
        </p:sp>
      </p:grpSp>
      <p:cxnSp>
        <p:nvCxnSpPr>
          <p:cNvPr id="359" name="Straight Connector 9"/>
          <p:cNvCxnSpPr/>
          <p:nvPr/>
        </p:nvCxnSpPr>
        <p:spPr bwMode="auto">
          <a:xfrm flipV="1">
            <a:off x="4731228" y="3086860"/>
            <a:ext cx="4250319" cy="290"/>
          </a:xfrm>
          <a:prstGeom prst="line">
            <a:avLst/>
          </a:prstGeom>
          <a:noFill/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文本框 363"/>
          <p:cNvSpPr txBox="1"/>
          <p:nvPr/>
        </p:nvSpPr>
        <p:spPr>
          <a:xfrm>
            <a:off x="3031970" y="4488768"/>
            <a:ext cx="259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smtClean="0"/>
              <a:t>Source: </a:t>
            </a:r>
            <a:r>
              <a:rPr lang="en-US" altLang="zh-CN" sz="600" dirty="0"/>
              <a:t>RWS-180023, 3GPP’s Low-Power Wide-Area IoT </a:t>
            </a:r>
            <a:r>
              <a:rPr lang="en-US" altLang="zh-CN" sz="600" dirty="0" smtClean="0"/>
              <a:t>Solutions: NB-IoT </a:t>
            </a:r>
            <a:r>
              <a:rPr lang="en-US" altLang="zh-CN" sz="600" dirty="0"/>
              <a:t>and </a:t>
            </a:r>
            <a:r>
              <a:rPr lang="en-US" altLang="zh-CN" sz="600" dirty="0" err="1"/>
              <a:t>eMTC</a:t>
            </a:r>
            <a:r>
              <a:rPr lang="en-US" altLang="zh-CN" sz="600" dirty="0"/>
              <a:t>, </a:t>
            </a:r>
            <a:r>
              <a:rPr lang="en-US" altLang="en-US" sz="600" dirty="0"/>
              <a:t>Matthew Webb, Huawei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28808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93099"/>
              </p:ext>
            </p:extLst>
          </p:nvPr>
        </p:nvGraphicFramePr>
        <p:xfrm>
          <a:off x="3231138" y="2173678"/>
          <a:ext cx="2745036" cy="220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r:id="rId3" imgW="2540414" imgH="2038808" progId="Visio.Drawing.11">
                  <p:embed/>
                </p:oleObj>
              </mc:Choice>
              <mc:Fallback>
                <p:oleObj r:id="rId3" imgW="2540414" imgH="20388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138" y="2173678"/>
                        <a:ext cx="2745036" cy="2202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dirty="0" smtClean="0"/>
              <a:t>3GPP 5G architecture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6349" y="1130757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/>
              <a:t>Option 3 “</a:t>
            </a:r>
            <a:r>
              <a:rPr lang="en-US" altLang="sv-SE" sz="1200" dirty="0" smtClean="0"/>
              <a:t>EN-DC”</a:t>
            </a:r>
            <a:endParaRPr lang="zh-CN" altLang="en-US" sz="1200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630167"/>
              </p:ext>
            </p:extLst>
          </p:nvPr>
        </p:nvGraphicFramePr>
        <p:xfrm>
          <a:off x="442913" y="2211021"/>
          <a:ext cx="2692718" cy="21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" name="Visio" r:id="rId5" imgW="2533715" imgH="2033782" progId="Visio.Drawing.11">
                  <p:embed/>
                </p:oleObj>
              </mc:Choice>
              <mc:Fallback>
                <p:oleObj name="Visio" r:id="rId5" imgW="2533715" imgH="20337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2211021"/>
                        <a:ext cx="2692718" cy="21672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862614"/>
              </p:ext>
            </p:extLst>
          </p:nvPr>
        </p:nvGraphicFramePr>
        <p:xfrm>
          <a:off x="6142893" y="2137411"/>
          <a:ext cx="2746100" cy="220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" r:id="rId7" imgW="2540414" imgH="2038808" progId="Visio.Drawing.11">
                  <p:embed/>
                </p:oleObj>
              </mc:Choice>
              <mc:Fallback>
                <p:oleObj r:id="rId7" imgW="2540414" imgH="20388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893" y="2137411"/>
                        <a:ext cx="2746100" cy="2203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135631" y="1039813"/>
            <a:ext cx="2900289" cy="3372753"/>
            <a:chOff x="3135631" y="2339927"/>
            <a:chExt cx="2900289" cy="1627163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3135631" y="2339927"/>
              <a:ext cx="0" cy="16271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6035920" y="2339927"/>
              <a:ext cx="0" cy="16271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矩形 13"/>
          <p:cNvSpPr/>
          <p:nvPr/>
        </p:nvSpPr>
        <p:spPr>
          <a:xfrm>
            <a:off x="442913" y="1563431"/>
            <a:ext cx="26329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“LTE </a:t>
            </a:r>
            <a:r>
              <a:rPr lang="en-US" altLang="sv-SE" dirty="0" err="1" smtClean="0"/>
              <a:t>eNB</a:t>
            </a:r>
            <a:r>
              <a:rPr lang="en-US" altLang="sv-SE" dirty="0" smtClean="0"/>
              <a:t>” </a:t>
            </a:r>
            <a:r>
              <a:rPr lang="en-US" altLang="sv-SE" dirty="0"/>
              <a:t>as </a:t>
            </a:r>
            <a:r>
              <a:rPr lang="en-US" altLang="sv-SE" dirty="0" smtClean="0"/>
              <a:t>Master Node (MN), </a:t>
            </a:r>
            <a:r>
              <a:rPr lang="en-US" altLang="sv-SE" dirty="0"/>
              <a:t>connected to </a:t>
            </a:r>
            <a:r>
              <a:rPr lang="en-US" altLang="sv-SE" i="1" dirty="0">
                <a:solidFill>
                  <a:srgbClr val="00B0F0"/>
                </a:solidFill>
              </a:rPr>
              <a:t>LTE core network</a:t>
            </a:r>
          </a:p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“NR </a:t>
            </a:r>
            <a:r>
              <a:rPr lang="en-US" altLang="sv-SE" dirty="0" err="1" smtClean="0"/>
              <a:t>gNB</a:t>
            </a:r>
            <a:r>
              <a:rPr lang="en-US" altLang="sv-SE" dirty="0" smtClean="0"/>
              <a:t>” </a:t>
            </a:r>
            <a:r>
              <a:rPr lang="en-US" altLang="sv-SE" dirty="0"/>
              <a:t>as </a:t>
            </a:r>
            <a:r>
              <a:rPr lang="en-US" altLang="sv-SE" dirty="0" smtClean="0"/>
              <a:t>Secondary Node (SN)</a:t>
            </a:r>
            <a:endParaRPr lang="en-US" altLang="sv-SE" dirty="0"/>
          </a:p>
        </p:txBody>
      </p:sp>
      <p:sp>
        <p:nvSpPr>
          <p:cNvPr id="16" name="文本框 15"/>
          <p:cNvSpPr txBox="1"/>
          <p:nvPr/>
        </p:nvSpPr>
        <p:spPr>
          <a:xfrm>
            <a:off x="3221663" y="1033736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i="1" dirty="0" smtClean="0"/>
              <a:t>Option 2 </a:t>
            </a:r>
            <a:r>
              <a:rPr lang="en-US" altLang="zh-CN" sz="1200" dirty="0" smtClean="0"/>
              <a:t>NR Standalone; NR-NR DC </a:t>
            </a:r>
          </a:p>
          <a:p>
            <a:pPr algn="ctr"/>
            <a:r>
              <a:rPr lang="en-US" altLang="zh-CN" sz="1200" b="1" i="1" dirty="0" smtClean="0"/>
              <a:t>Option 4</a:t>
            </a:r>
            <a:r>
              <a:rPr lang="en-US" altLang="zh-CN" sz="1200" dirty="0" smtClean="0"/>
              <a:t> “NE-DC” 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251124" y="1598485"/>
            <a:ext cx="27549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“NR </a:t>
            </a:r>
            <a:r>
              <a:rPr lang="en-US" altLang="sv-SE" dirty="0" err="1" smtClean="0"/>
              <a:t>gNB</a:t>
            </a:r>
            <a:r>
              <a:rPr lang="en-US" altLang="sv-SE" dirty="0" smtClean="0"/>
              <a:t>” </a:t>
            </a:r>
            <a:r>
              <a:rPr lang="en-US" altLang="sv-SE" dirty="0"/>
              <a:t>as MN, connected to </a:t>
            </a:r>
            <a:r>
              <a:rPr lang="en-US" altLang="sv-SE" i="1" dirty="0">
                <a:solidFill>
                  <a:srgbClr val="00B050"/>
                </a:solidFill>
              </a:rPr>
              <a:t>5G core network</a:t>
            </a:r>
          </a:p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“NR </a:t>
            </a:r>
            <a:r>
              <a:rPr lang="en-US" altLang="sv-SE" dirty="0" err="1" smtClean="0"/>
              <a:t>gNB</a:t>
            </a:r>
            <a:r>
              <a:rPr lang="en-US" altLang="sv-SE" dirty="0" smtClean="0"/>
              <a:t>” or “LTE </a:t>
            </a:r>
            <a:r>
              <a:rPr lang="en-US" altLang="sv-SE" dirty="0" err="1" smtClean="0"/>
              <a:t>eNB</a:t>
            </a:r>
            <a:r>
              <a:rPr lang="en-US" altLang="sv-SE" dirty="0" smtClean="0"/>
              <a:t>” </a:t>
            </a:r>
            <a:r>
              <a:rPr lang="en-US" altLang="sv-SE" dirty="0"/>
              <a:t>as SN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76106" y="1009832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i="1" dirty="0" smtClean="0"/>
              <a:t>Option 5 </a:t>
            </a:r>
            <a:r>
              <a:rPr lang="en-US" altLang="zh-CN" sz="1200" dirty="0" smtClean="0"/>
              <a:t>LTE to 5GC</a:t>
            </a:r>
          </a:p>
          <a:p>
            <a:pPr algn="ctr"/>
            <a:r>
              <a:rPr lang="en-US" altLang="zh-CN" sz="1200" b="1" i="1" dirty="0" smtClean="0"/>
              <a:t>Option 7</a:t>
            </a:r>
            <a:r>
              <a:rPr lang="en-US" altLang="zh-CN" sz="1200" dirty="0" smtClean="0"/>
              <a:t> “</a:t>
            </a:r>
            <a:r>
              <a:rPr lang="en-US" altLang="sv-SE" sz="1200" dirty="0" smtClean="0"/>
              <a:t>NGEN-DC</a:t>
            </a:r>
            <a:r>
              <a:rPr lang="en-US" altLang="zh-CN" sz="1200" dirty="0" smtClean="0"/>
              <a:t>” 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6208845" y="1592559"/>
            <a:ext cx="27710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“LTE </a:t>
            </a:r>
            <a:r>
              <a:rPr lang="en-US" altLang="sv-SE" dirty="0" err="1" smtClean="0"/>
              <a:t>eNB</a:t>
            </a:r>
            <a:r>
              <a:rPr lang="en-US" altLang="sv-SE" dirty="0" smtClean="0"/>
              <a:t>” </a:t>
            </a:r>
            <a:r>
              <a:rPr lang="en-US" altLang="sv-SE" dirty="0"/>
              <a:t>as MN, connected to </a:t>
            </a:r>
            <a:r>
              <a:rPr lang="en-US" altLang="sv-SE" i="1" dirty="0">
                <a:solidFill>
                  <a:srgbClr val="00B050"/>
                </a:solidFill>
              </a:rPr>
              <a:t>5G core network</a:t>
            </a:r>
          </a:p>
          <a:p>
            <a:pPr marL="360000" indent="-360000">
              <a:buFont typeface="Arial" panose="020B0604020202020204" pitchFamily="34" charset="0"/>
              <a:buChar char="•"/>
              <a:defRPr/>
            </a:pPr>
            <a:r>
              <a:rPr lang="en-US" altLang="sv-SE" dirty="0" smtClean="0"/>
              <a:t>“NR </a:t>
            </a:r>
            <a:r>
              <a:rPr lang="en-US" altLang="sv-SE" dirty="0" err="1" smtClean="0"/>
              <a:t>gNB</a:t>
            </a:r>
            <a:r>
              <a:rPr lang="en-US" altLang="sv-SE" dirty="0" smtClean="0"/>
              <a:t>” </a:t>
            </a:r>
            <a:r>
              <a:rPr lang="en-US" altLang="sv-SE" dirty="0"/>
              <a:t>as SN</a:t>
            </a: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1096349" y="1465580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865339" y="1470465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6798452" y="1451903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14"/>
          <p:cNvSpPr txBox="1"/>
          <p:nvPr/>
        </p:nvSpPr>
        <p:spPr>
          <a:xfrm>
            <a:off x="223748" y="4325938"/>
            <a:ext cx="866320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3GPP provided 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multiple options for smooth migration to 5G based on operator’s strategies.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9853" y="4170400"/>
            <a:ext cx="5572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smtClean="0"/>
              <a:t>Source: </a:t>
            </a:r>
            <a:r>
              <a:rPr lang="en-US" altLang="zh-CN" sz="600" dirty="0"/>
              <a:t>RWS-180009, NR Architecture, </a:t>
            </a:r>
            <a:r>
              <a:rPr lang="en-US" altLang="en-US" sz="600" dirty="0"/>
              <a:t>Gino </a:t>
            </a:r>
            <a:r>
              <a:rPr lang="en-US" altLang="en-US" sz="600" dirty="0" err="1"/>
              <a:t>Masini</a:t>
            </a:r>
            <a:r>
              <a:rPr lang="en-US" altLang="en-US" sz="600" dirty="0"/>
              <a:t>, </a:t>
            </a:r>
            <a:r>
              <a:rPr lang="en-GB" altLang="en-US" sz="600" dirty="0"/>
              <a:t>Ericsson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21699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03188" y="179388"/>
            <a:ext cx="8304212" cy="554037"/>
          </a:xfrm>
        </p:spPr>
        <p:txBody>
          <a:bodyPr/>
          <a:lstStyle/>
          <a:p>
            <a:pPr algn="l"/>
            <a:r>
              <a:rPr lang="en-US" altLang="zh-CN" sz="3000" dirty="0" smtClean="0">
                <a:ea typeface="BatangChe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4304052" y="1520476"/>
            <a:ext cx="2597660" cy="2555632"/>
          </a:xfrm>
          <a:prstGeom prst="roundRect">
            <a:avLst>
              <a:gd name="adj" fmla="val 115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64463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697574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4339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48" y="2909655"/>
            <a:ext cx="19643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development and submission towards IMT-2020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055850" y="1443514"/>
            <a:ext cx="253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</a:rPr>
              <a:t>3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09096" y="209753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01643" y="2892883"/>
            <a:ext cx="2189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 smtClean="0">
                <a:solidFill>
                  <a:schemeClr val="bg1"/>
                </a:solidFill>
              </a:rPr>
              <a:t>3GPP 5G self evaluation towards IMT-2020</a:t>
            </a:r>
          </a:p>
        </p:txBody>
      </p:sp>
      <p:sp>
        <p:nvSpPr>
          <p:cNvPr id="68" name="矩形 67"/>
          <p:cNvSpPr/>
          <p:nvPr/>
        </p:nvSpPr>
        <p:spPr>
          <a:xfrm>
            <a:off x="6871556" y="2952764"/>
            <a:ext cx="1928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2228423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721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25476" y="2952765"/>
            <a:ext cx="1852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technology for IMT-2020</a:t>
            </a:r>
          </a:p>
        </p:txBody>
      </p:sp>
    </p:spTree>
    <p:extLst>
      <p:ext uri="{BB962C8B-B14F-4D97-AF65-F5344CB8AC3E}">
        <p14:creationId xmlns:p14="http://schemas.microsoft.com/office/powerpoint/2010/main" val="1149698915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2" y="179381"/>
            <a:ext cx="7247324" cy="553854"/>
          </a:xfrm>
        </p:spPr>
        <p:txBody>
          <a:bodyPr/>
          <a:lstStyle/>
          <a:p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3GPP submission templates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6362" y="862997"/>
            <a:ext cx="81500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050" dirty="0"/>
              <a:t>According to Report ITU-R M.2411 “</a:t>
            </a:r>
            <a:r>
              <a:rPr lang="en-US" altLang="zh-CN" sz="1050" i="1" dirty="0"/>
              <a:t>Requirements, Evaluation criteria, and submission templates for the development of IMT-2020</a:t>
            </a:r>
            <a:r>
              <a:rPr lang="en-US" altLang="zh-CN" sz="1050" dirty="0"/>
              <a:t>”</a:t>
            </a:r>
            <a:r>
              <a:rPr lang="en-GB" altLang="zh-CN" sz="1050" dirty="0"/>
              <a:t>. </a:t>
            </a:r>
          </a:p>
          <a:p>
            <a:pPr>
              <a:buNone/>
            </a:pPr>
            <a:r>
              <a:rPr lang="en-GB" altLang="zh-CN" sz="1050" dirty="0"/>
              <a:t>3GPP provided the following submission templates and preliminary self evaluation</a:t>
            </a:r>
            <a:endParaRPr lang="zh-CN" altLang="en-US" sz="105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04962" y="1332779"/>
            <a:ext cx="8497425" cy="2598596"/>
            <a:chOff x="329602" y="1779403"/>
            <a:chExt cx="11332850" cy="3218892"/>
          </a:xfrm>
        </p:grpSpPr>
        <p:sp>
          <p:nvSpPr>
            <p:cNvPr id="22" name="圆角矩形 21"/>
            <p:cNvSpPr/>
            <p:nvPr/>
          </p:nvSpPr>
          <p:spPr>
            <a:xfrm>
              <a:off x="329602" y="1781239"/>
              <a:ext cx="3655929" cy="3217056"/>
            </a:xfrm>
            <a:prstGeom prst="roundRect">
              <a:avLst>
                <a:gd name="adj" fmla="val 1031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172653" y="1779403"/>
              <a:ext cx="3655929" cy="3217056"/>
            </a:xfrm>
            <a:prstGeom prst="roundRect">
              <a:avLst>
                <a:gd name="adj" fmla="val 1031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006523" y="1779404"/>
              <a:ext cx="3655929" cy="3217056"/>
            </a:xfrm>
            <a:prstGeom prst="roundRect">
              <a:avLst>
                <a:gd name="adj" fmla="val 1031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14131" y="1373158"/>
            <a:ext cx="1939057" cy="3231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Description templates</a:t>
            </a:r>
            <a:endParaRPr lang="en-US" altLang="zh-CN" sz="12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1365" y="1685053"/>
            <a:ext cx="2187522" cy="69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05924" algn="ctr" eaLnBrk="1" hangingPunct="1">
              <a:lnSpc>
                <a:spcPts val="1500"/>
              </a:lnSpc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Characteristics </a:t>
            </a:r>
            <a:r>
              <a:rPr lang="en-US" altLang="zh-CN" sz="15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templates</a:t>
            </a:r>
          </a:p>
          <a:p>
            <a:pPr indent="-205924" algn="ctr" eaLnBrk="1" hangingPunct="1">
              <a:lnSpc>
                <a:spcPts val="1620"/>
              </a:lnSpc>
              <a:spcBef>
                <a:spcPts val="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For SRIT (NR+LTE)</a:t>
            </a:r>
          </a:p>
          <a:p>
            <a:pPr indent="-205924" algn="ctr" eaLnBrk="1" hangingPunct="1">
              <a:lnSpc>
                <a:spcPts val="1620"/>
              </a:lnSpc>
              <a:spcBef>
                <a:spcPts val="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For </a:t>
            </a: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NR RIT</a:t>
            </a:r>
            <a:endParaRPr lang="zh-CN" altLang="en-US" sz="1350" dirty="0" err="1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327461" y="3024321"/>
            <a:ext cx="255097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05924" algn="ctr" eaLnBrk="1" hangingPunct="1">
              <a:lnSpc>
                <a:spcPts val="1500"/>
              </a:lnSpc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Link budget </a:t>
            </a:r>
            <a:r>
              <a:rPr lang="en-US" altLang="zh-CN" sz="15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template</a:t>
            </a:r>
            <a:endParaRPr lang="en-US" altLang="zh-CN" sz="1500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indent="-205924" algn="ctr" eaLnBrk="1" hangingPunct="1">
              <a:spcBef>
                <a:spcPts val="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NR in 5</a:t>
            </a:r>
            <a:r>
              <a:rPr lang="en-US" altLang="zh-CN" sz="135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test environments, </a:t>
            </a:r>
          </a:p>
          <a:p>
            <a:pPr indent="-205924" algn="ctr" eaLnBrk="1" hangingPunct="1">
              <a:spcBef>
                <a:spcPts val="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LTE in </a:t>
            </a:r>
            <a:r>
              <a:rPr lang="en-US" altLang="zh-CN" sz="135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4 </a:t>
            </a: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test environments</a:t>
            </a:r>
            <a:endParaRPr lang="zh-CN" altLang="en-US" sz="1350" dirty="0" err="1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十字形 27"/>
          <p:cNvSpPr/>
          <p:nvPr/>
        </p:nvSpPr>
        <p:spPr bwMode="auto">
          <a:xfrm>
            <a:off x="1380766" y="2548906"/>
            <a:ext cx="495171" cy="457081"/>
          </a:xfrm>
          <a:prstGeom prst="plus">
            <a:avLst>
              <a:gd name="adj" fmla="val 3790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buClr>
                <a:srgbClr val="CC9900"/>
              </a:buClr>
              <a:buFont typeface="Wingdings" pitchFamily="2" charset="2"/>
              <a:buNone/>
            </a:pPr>
            <a:endParaRPr lang="zh-CN" altLang="en-US" sz="1350" b="1" dirty="0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98982" y="1373158"/>
            <a:ext cx="1959062" cy="3231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Compliance templates</a:t>
            </a:r>
            <a:endParaRPr lang="en-US" altLang="zh-CN" sz="12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52967" y="1940201"/>
            <a:ext cx="2655592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Based on evaluation guidelines defined in Report ITU-R M.2412.</a:t>
            </a: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sz="1350" b="1" dirty="0" smtClean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Evaluation results </a:t>
            </a:r>
            <a:r>
              <a:rPr lang="en-US" altLang="zh-CN" sz="1350" b="1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for </a:t>
            </a:r>
            <a:r>
              <a:rPr lang="en-US" altLang="zh-CN" sz="1350" b="1" dirty="0" smtClean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Rel-15/16</a:t>
            </a:r>
            <a:endParaRPr lang="en-US" altLang="zh-CN" sz="1350" b="1" dirty="0">
              <a:solidFill>
                <a:prstClr val="black"/>
              </a:solidFill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548732" lvl="1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ü"/>
            </a:pPr>
            <a:r>
              <a:rPr lang="en-US" altLang="zh-CN" sz="1200" b="1" i="1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NR RIT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: 5 test environments for </a:t>
            </a:r>
            <a:r>
              <a:rPr lang="en-US" altLang="zh-CN" sz="1200" dirty="0" err="1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eMBB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, URLLC and </a:t>
            </a:r>
            <a:r>
              <a:rPr lang="en-US" altLang="zh-CN" sz="1200" dirty="0" err="1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mMTC</a:t>
            </a:r>
            <a:endParaRPr lang="en-US" altLang="zh-CN" sz="1200" dirty="0">
              <a:solidFill>
                <a:prstClr val="black"/>
              </a:solidFill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548732" lvl="1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ü"/>
            </a:pPr>
            <a:r>
              <a:rPr lang="en-US" altLang="zh-CN" sz="1200" b="1" i="1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LTE RIT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: </a:t>
            </a:r>
            <a:r>
              <a:rPr lang="en-US" altLang="zh-CN" sz="1200" dirty="0" smtClean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Indoor/Dense Urban/Rural 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– </a:t>
            </a:r>
            <a:r>
              <a:rPr lang="en-US" altLang="zh-CN" sz="1200" dirty="0" err="1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eMBB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 and Urban Macro – </a:t>
            </a:r>
            <a:r>
              <a:rPr lang="en-US" altLang="zh-CN" sz="1200" dirty="0" err="1" smtClean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mMTC</a:t>
            </a:r>
            <a:endParaRPr lang="en-US" altLang="zh-CN" sz="1200" dirty="0">
              <a:solidFill>
                <a:prstClr val="black"/>
              </a:solidFill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6197" y="1373158"/>
            <a:ext cx="1956241" cy="553998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Self evaluation report </a:t>
            </a:r>
            <a:br>
              <a:rPr lang="en-US" altLang="zh-CN" sz="15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zh-CN" sz="15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TR37.910v16.1.0</a:t>
            </a:r>
            <a:endParaRPr lang="en-US" altLang="zh-CN" sz="12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虚尾箭头 31"/>
          <p:cNvSpPr/>
          <p:nvPr/>
        </p:nvSpPr>
        <p:spPr bwMode="auto">
          <a:xfrm rot="5400000">
            <a:off x="4409596" y="3676894"/>
            <a:ext cx="394901" cy="618964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buClr>
                <a:srgbClr val="CC9900"/>
              </a:buClr>
              <a:buFont typeface="Wingdings" pitchFamily="2" charset="2"/>
              <a:buNone/>
            </a:pPr>
            <a:endParaRPr lang="zh-CN" altLang="en-US" sz="1350" b="1" dirty="0">
              <a:solidFill>
                <a:prstClr val="black"/>
              </a:solidFill>
            </a:endParaRPr>
          </a:p>
        </p:txBody>
      </p:sp>
      <p:sp>
        <p:nvSpPr>
          <p:cNvPr id="33" name="梯形 32"/>
          <p:cNvSpPr/>
          <p:nvPr/>
        </p:nvSpPr>
        <p:spPr bwMode="auto">
          <a:xfrm>
            <a:off x="1523604" y="4125662"/>
            <a:ext cx="6313431" cy="514216"/>
          </a:xfrm>
          <a:prstGeom prst="trapezoid">
            <a:avLst>
              <a:gd name="adj" fmla="val 260294"/>
            </a:avLst>
          </a:prstGeom>
          <a:gradFill>
            <a:gsLst>
              <a:gs pos="0">
                <a:srgbClr val="FF0000">
                  <a:alpha val="1000"/>
                </a:srgbClr>
              </a:gs>
              <a:gs pos="50000">
                <a:srgbClr val="FF0000">
                  <a:alpha val="54000"/>
                </a:srgbClr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buClr>
                <a:srgbClr val="CC9900"/>
              </a:buClr>
              <a:buFont typeface="Wingdings" pitchFamily="2" charset="2"/>
              <a:buNone/>
            </a:pPr>
            <a:endParaRPr lang="zh-CN" altLang="en-US" sz="1350" b="1" dirty="0">
              <a:solidFill>
                <a:prstClr val="black"/>
              </a:solidFill>
            </a:endParaRPr>
          </a:p>
        </p:txBody>
      </p:sp>
      <p:sp>
        <p:nvSpPr>
          <p:cNvPr id="34" name="TextBox 18"/>
          <p:cNvSpPr txBox="1"/>
          <p:nvPr/>
        </p:nvSpPr>
        <p:spPr>
          <a:xfrm>
            <a:off x="3247768" y="4032569"/>
            <a:ext cx="290496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2399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IMT-2020 submission</a:t>
            </a:r>
            <a:endParaRPr lang="zh-CN" altLang="en-US" sz="2399" b="1" dirty="0" err="1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3233679" y="1830025"/>
            <a:ext cx="2660619" cy="161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5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Compliance </a:t>
            </a:r>
            <a:r>
              <a:rPr lang="en-US" altLang="zh-CN" sz="15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templates</a:t>
            </a:r>
            <a:endParaRPr lang="en-US" altLang="zh-CN" sz="1500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For SRIT (NR+LTE)</a:t>
            </a:r>
          </a:p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Tx/>
              <a:buChar char="-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For NR RIT</a:t>
            </a:r>
          </a:p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350" i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On</a:t>
            </a:r>
          </a:p>
          <a:p>
            <a:pPr indent="-205924" algn="ctr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ü"/>
            </a:pPr>
            <a:r>
              <a:rPr lang="en-US" altLang="zh-CN" sz="135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Service, Spectrum and Technical performance requirement</a:t>
            </a:r>
            <a:endParaRPr lang="zh-CN" altLang="en-US" sz="1350" dirty="0" err="1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4028049" y="4675163"/>
            <a:ext cx="2591293" cy="4173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5717" t="19236" r="6725" b="20137"/>
          <a:stretch/>
        </p:blipFill>
        <p:spPr>
          <a:xfrm>
            <a:off x="131300" y="1057781"/>
            <a:ext cx="3546908" cy="24907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圆角矩形 12"/>
          <p:cNvSpPr/>
          <p:nvPr/>
        </p:nvSpPr>
        <p:spPr bwMode="auto">
          <a:xfrm>
            <a:off x="4093263" y="880721"/>
            <a:ext cx="4758418" cy="10130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1200" dirty="0"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441" y="2064004"/>
            <a:ext cx="2380629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Test environment(s)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Radio interface functional aspects (multiple access, modulation, PAPR, coding scheme)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Channel tracking capabilities (e.g., pilot symbol configuration)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Physical channel structure and multiplexing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Mobility management (Handover)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Radio resource management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Frame structure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Spectrum capabilities and duplex technologies</a:t>
            </a:r>
            <a:endParaRPr lang="zh-CN" altLang="zh-CN" sz="825" dirty="0"/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Support of Advanced antenna capabilities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Link adaptation and power control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Power classes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Scheduler, </a:t>
            </a:r>
            <a:r>
              <a:rPr lang="en-GB" altLang="zh-CN" sz="825" dirty="0" err="1"/>
              <a:t>QoS</a:t>
            </a:r>
            <a:r>
              <a:rPr lang="en-GB" altLang="zh-CN" sz="825" dirty="0"/>
              <a:t> support and management, data services</a:t>
            </a:r>
          </a:p>
        </p:txBody>
      </p:sp>
      <p:sp>
        <p:nvSpPr>
          <p:cNvPr id="5" name="矩形 4"/>
          <p:cNvSpPr/>
          <p:nvPr/>
        </p:nvSpPr>
        <p:spPr>
          <a:xfrm>
            <a:off x="6619342" y="2067770"/>
            <a:ext cx="2274692" cy="302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/>
              <a:t>Radio interface architecture and protocol stack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Cell selection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Location determination mechanisms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Priority access mechanisms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 err="1">
                <a:solidFill>
                  <a:prstClr val="black"/>
                </a:solidFill>
              </a:rPr>
              <a:t>Unicast</a:t>
            </a:r>
            <a:r>
              <a:rPr lang="en-GB" altLang="zh-CN" sz="825" dirty="0">
                <a:solidFill>
                  <a:prstClr val="black"/>
                </a:solidFill>
              </a:rPr>
              <a:t>, multicast and broadcast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Privacy, authorization, encryption, authentication and legal intercept schemes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Frequency planning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Interference mitigation within radio interface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Synchronization requirements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Support for wide range of services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Global circulation of terminals</a:t>
            </a:r>
            <a:endParaRPr lang="zh-CN" altLang="zh-CN" sz="825" dirty="0">
              <a:solidFill>
                <a:prstClr val="black"/>
              </a:solidFill>
            </a:endParaRP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GB" altLang="zh-CN" sz="825" dirty="0">
                <a:solidFill>
                  <a:prstClr val="black"/>
                </a:solidFill>
              </a:rPr>
              <a:t>Energy efficiency</a:t>
            </a:r>
          </a:p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sz="825" dirty="0">
                <a:solidFill>
                  <a:prstClr val="black"/>
                </a:solidFill>
              </a:rPr>
              <a:t>Other items</a:t>
            </a:r>
            <a:endParaRPr lang="zh-CN" altLang="zh-CN" sz="825" dirty="0">
              <a:solidFill>
                <a:prstClr val="black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6522927" y="2142346"/>
            <a:ext cx="0" cy="2726290"/>
          </a:xfrm>
          <a:prstGeom prst="straightConnector1">
            <a:avLst/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7529188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  <a:t>3GPP Submission Templates</a:t>
            </a:r>
            <a:b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</a:b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Description templates - Characteristics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95596" y="938492"/>
            <a:ext cx="46356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8950" indent="-188950">
              <a:buClr>
                <a:srgbClr val="FF0000"/>
              </a:buClr>
              <a:buFont typeface="Arial" pitchFamily="34" charset="0"/>
              <a:buChar char="•"/>
            </a:pPr>
            <a:r>
              <a:rPr lang="en-GB" altLang="zh-CN" sz="1100" dirty="0"/>
              <a:t>3GPP provided characteristics description for SRIT (NR+LTE) and NR RIT for </a:t>
            </a:r>
            <a:r>
              <a:rPr lang="en-GB" altLang="zh-CN" sz="1100" dirty="0" smtClean="0"/>
              <a:t>all items</a:t>
            </a:r>
            <a:r>
              <a:rPr lang="en-GB" altLang="zh-CN" sz="1100" dirty="0"/>
              <a:t>.</a:t>
            </a:r>
          </a:p>
          <a:p>
            <a:pPr marL="188950" indent="-188950">
              <a:buClr>
                <a:srgbClr val="FF0000"/>
              </a:buClr>
              <a:buFont typeface="Arial" pitchFamily="34" charset="0"/>
              <a:buChar char="•"/>
            </a:pPr>
            <a:r>
              <a:rPr kumimoji="1" lang="en-US" altLang="ja-JP" sz="1100" dirty="0"/>
              <a:t>The description on new and key functionalities are the basis for ITU evaluation.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42585" t="18982" r="14201" b="31715"/>
          <a:stretch/>
        </p:blipFill>
        <p:spPr>
          <a:xfrm>
            <a:off x="449252" y="1819422"/>
            <a:ext cx="3568775" cy="2714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61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90918"/>
            <a:ext cx="7986269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Characteristics Description: More references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939"/>
              </p:ext>
            </p:extLst>
          </p:nvPr>
        </p:nvGraphicFramePr>
        <p:xfrm>
          <a:off x="5153334" y="863307"/>
          <a:ext cx="3882813" cy="3524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568"/>
                <a:gridCol w="2794245"/>
              </a:tblGrid>
              <a:tr h="255541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Document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kern="1200" dirty="0" smtClean="0">
                          <a:hlinkClick r:id="rId3"/>
                        </a:rPr>
                        <a:t>RWS-180004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noProof="0" dirty="0" smtClean="0"/>
                        <a:t>The 3GPP Submission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kern="1200" dirty="0" smtClean="0">
                          <a:hlinkClick r:id="rId4"/>
                        </a:rPr>
                        <a:t>RWS-180005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zh-CN" sz="1100" kern="1200" dirty="0" smtClean="0"/>
                        <a:t>Overview of RAN aspects 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5"/>
                        </a:rPr>
                        <a:t>RWS-180006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System and Core Network Aspects 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6263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6"/>
                        </a:rPr>
                        <a:t>RWS-180007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NR Physical Layer Design: Physical layer structure, numerology and frame structure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7"/>
                        </a:rPr>
                        <a:t>RWS-180008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NR Physical Layer Design: NR MIMO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8"/>
                        </a:rPr>
                        <a:t>RWS-180009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NR Architecture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9"/>
                        </a:rPr>
                        <a:t>RWS-180010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dirty="0" smtClean="0"/>
                        <a:t>NR Radio interface Protocols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10"/>
                        </a:rPr>
                        <a:t>RWS-180011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dirty="0" smtClean="0"/>
                        <a:t>NR Radio Frequency and co-existence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6263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11"/>
                        </a:rPr>
                        <a:t>RWS-180023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3GPP’s Low-Power Wide-Area IoT Solutions:</a:t>
                      </a:r>
                      <a:br>
                        <a:rPr lang="en-US" altLang="zh-CN" sz="1100" dirty="0" smtClean="0"/>
                      </a:br>
                      <a:r>
                        <a:rPr lang="en-US" altLang="zh-CN" sz="1100" dirty="0" smtClean="0"/>
                        <a:t>NB-IoT and </a:t>
                      </a:r>
                      <a:r>
                        <a:rPr lang="en-US" altLang="zh-CN" sz="1100" dirty="0" err="1" smtClean="0"/>
                        <a:t>eMTC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5541">
                <a:tc>
                  <a:txBody>
                    <a:bodyPr/>
                    <a:lstStyle/>
                    <a:p>
                      <a:r>
                        <a:rPr lang="en-US" altLang="zh-CN" sz="1100" u="none" strike="noStrike" kern="1200" dirty="0" smtClean="0">
                          <a:effectLst/>
                          <a:hlinkClick r:id="rId12"/>
                        </a:rPr>
                        <a:t>RWS-180013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dirty="0" smtClean="0"/>
                        <a:t>LTE evolution</a:t>
                      </a:r>
                      <a:endParaRPr lang="zh-CN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3"/>
          <a:srcRect l="14141" t="8387" r="16268" b="20870"/>
          <a:stretch/>
        </p:blipFill>
        <p:spPr>
          <a:xfrm>
            <a:off x="0" y="863306"/>
            <a:ext cx="5153335" cy="3522485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 bwMode="auto">
          <a:xfrm flipH="1">
            <a:off x="0" y="863307"/>
            <a:ext cx="515333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 flipH="1">
            <a:off x="0" y="4387553"/>
            <a:ext cx="515333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917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8147" t="13241" r="11235" b="32963"/>
          <a:stretch/>
        </p:blipFill>
        <p:spPr>
          <a:xfrm>
            <a:off x="231072" y="955334"/>
            <a:ext cx="4818216" cy="3032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400000">
              <a:rot lat="1195240" lon="20080840" rev="21490983"/>
            </a:camera>
            <a:lightRig rig="threePt" dir="t">
              <a:rot lat="0" lon="0" rev="2700000"/>
            </a:lightRig>
          </a:scene3d>
          <a:sp3d>
            <a:bevelT w="63500" h="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179381"/>
            <a:ext cx="6303210" cy="553854"/>
          </a:xfrm>
        </p:spPr>
        <p:txBody>
          <a:bodyPr/>
          <a:lstStyle/>
          <a:p>
            <a:r>
              <a:rPr lang="en-US" altLang="zh-CN" sz="3599" dirty="0">
                <a:latin typeface="Calibri" pitchFamily="34" charset="0"/>
                <a:ea typeface="BatangChe" pitchFamily="49" charset="-127"/>
                <a:cs typeface="Calibri" pitchFamily="34" charset="0"/>
              </a:rPr>
              <a:t>Self evaluation report TR 37.910</a:t>
            </a:r>
            <a:endParaRPr lang="en-US" sz="3599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4748185" y="880723"/>
            <a:ext cx="4395816" cy="828883"/>
          </a:xfrm>
          <a:prstGeom prst="roundRect">
            <a:avLst>
              <a:gd name="adj" fmla="val 1177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1449" y="938494"/>
            <a:ext cx="42320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8950" indent="-188950">
              <a:buClr>
                <a:srgbClr val="FF0000"/>
              </a:buClr>
              <a:buFont typeface="Arial" pitchFamily="34" charset="0"/>
              <a:buChar char="•"/>
            </a:pPr>
            <a:r>
              <a:rPr lang="en-GB" altLang="zh-CN" sz="1500" dirty="0"/>
              <a:t>TR 37.910 </a:t>
            </a:r>
            <a:r>
              <a:rPr lang="en-GB" altLang="zh-CN" sz="1500" dirty="0" smtClean="0"/>
              <a:t>v1</a:t>
            </a:r>
            <a:r>
              <a:rPr lang="en-US" altLang="zh-CN" sz="1500" dirty="0" smtClean="0"/>
              <a:t>6</a:t>
            </a:r>
            <a:r>
              <a:rPr lang="en-GB" altLang="zh-CN" sz="1500" dirty="0" smtClean="0"/>
              <a:t>.</a:t>
            </a:r>
            <a:r>
              <a:rPr lang="en-US" altLang="zh-CN" sz="1500" dirty="0" smtClean="0"/>
              <a:t>1</a:t>
            </a:r>
            <a:r>
              <a:rPr lang="en-GB" altLang="zh-CN" sz="1500" dirty="0" smtClean="0"/>
              <a:t>.0 </a:t>
            </a:r>
            <a:r>
              <a:rPr lang="en-GB" altLang="zh-CN" sz="1500" dirty="0"/>
              <a:t>provides the </a:t>
            </a:r>
            <a:r>
              <a:rPr lang="en-US" altLang="zh-CN" sz="1500" dirty="0" smtClean="0"/>
              <a:t>full </a:t>
            </a:r>
            <a:r>
              <a:rPr lang="en-GB" altLang="zh-CN" sz="1500" dirty="0" smtClean="0"/>
              <a:t>assessment </a:t>
            </a:r>
            <a:r>
              <a:rPr lang="en-GB" altLang="zh-CN" sz="1500" dirty="0"/>
              <a:t>of 3GPP 5G towards IMT-2020 requirements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91224"/>
              </p:ext>
            </p:extLst>
          </p:nvPr>
        </p:nvGraphicFramePr>
        <p:xfrm>
          <a:off x="7142004" y="1839364"/>
          <a:ext cx="1576645" cy="7912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5278"/>
                <a:gridCol w="312741"/>
                <a:gridCol w="378626"/>
              </a:tblGrid>
              <a:tr h="1978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NR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LTE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</a:tr>
              <a:tr h="197807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Indoor Hotspot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197807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Dense  Urban</a:t>
                      </a:r>
                      <a:endParaRPr lang="zh-CN" altLang="en-US" sz="800" dirty="0"/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/>
                    </a:p>
                  </a:txBody>
                  <a:tcPr marL="68562" marR="68562" marT="34281" marB="34281"/>
                </a:tc>
              </a:tr>
              <a:tr h="197807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Rural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93554"/>
              </p:ext>
            </p:extLst>
          </p:nvPr>
        </p:nvGraphicFramePr>
        <p:xfrm>
          <a:off x="7133477" y="4136700"/>
          <a:ext cx="1576645" cy="39561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5278"/>
                <a:gridCol w="312741"/>
                <a:gridCol w="378626"/>
              </a:tblGrid>
              <a:tr h="1978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NR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LTE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</a:tr>
              <a:tr h="197807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Urban Macro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N/A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771323" y="4148640"/>
          <a:ext cx="1576645" cy="39561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5278"/>
                <a:gridCol w="312741"/>
                <a:gridCol w="378626"/>
              </a:tblGrid>
              <a:tr h="1978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NR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</a:rPr>
                        <a:t>LTE</a:t>
                      </a:r>
                      <a:endParaRPr lang="zh-CN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</a:tr>
              <a:tr h="197807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Urban Macro</a:t>
                      </a:r>
                      <a:endParaRPr lang="zh-CN" altLang="en-US" sz="800" dirty="0"/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566531" y="1944970"/>
            <a:ext cx="2567838" cy="2203853"/>
            <a:chOff x="8052991" y="1443720"/>
            <a:chExt cx="3116264" cy="2261609"/>
          </a:xfrm>
        </p:grpSpPr>
        <p:sp>
          <p:nvSpPr>
            <p:cNvPr id="16" name="Freeform 128"/>
            <p:cNvSpPr>
              <a:spLocks noEditPoints="1"/>
            </p:cNvSpPr>
            <p:nvPr/>
          </p:nvSpPr>
          <p:spPr bwMode="auto">
            <a:xfrm>
              <a:off x="9462171" y="1983940"/>
              <a:ext cx="119153" cy="73311"/>
            </a:xfrm>
            <a:custGeom>
              <a:avLst/>
              <a:gdLst>
                <a:gd name="T0" fmla="*/ 87 w 97"/>
                <a:gd name="T1" fmla="*/ 33 h 63"/>
                <a:gd name="T2" fmla="*/ 56 w 97"/>
                <a:gd name="T3" fmla="*/ 33 h 63"/>
                <a:gd name="T4" fmla="*/ 56 w 97"/>
                <a:gd name="T5" fmla="*/ 43 h 63"/>
                <a:gd name="T6" fmla="*/ 70 w 97"/>
                <a:gd name="T7" fmla="*/ 51 h 63"/>
                <a:gd name="T8" fmla="*/ 87 w 97"/>
                <a:gd name="T9" fmla="*/ 52 h 63"/>
                <a:gd name="T10" fmla="*/ 87 w 97"/>
                <a:gd name="T11" fmla="*/ 33 h 63"/>
                <a:gd name="T12" fmla="*/ 77 w 97"/>
                <a:gd name="T13" fmla="*/ 19 h 63"/>
                <a:gd name="T14" fmla="*/ 72 w 97"/>
                <a:gd name="T15" fmla="*/ 0 h 63"/>
                <a:gd name="T16" fmla="*/ 81 w 97"/>
                <a:gd name="T17" fmla="*/ 0 h 63"/>
                <a:gd name="T18" fmla="*/ 94 w 97"/>
                <a:gd name="T19" fmla="*/ 19 h 63"/>
                <a:gd name="T20" fmla="*/ 92 w 97"/>
                <a:gd name="T21" fmla="*/ 19 h 63"/>
                <a:gd name="T22" fmla="*/ 77 w 97"/>
                <a:gd name="T23" fmla="*/ 19 h 63"/>
                <a:gd name="T24" fmla="*/ 20 w 97"/>
                <a:gd name="T25" fmla="*/ 19 h 63"/>
                <a:gd name="T26" fmla="*/ 25 w 97"/>
                <a:gd name="T27" fmla="*/ 0 h 63"/>
                <a:gd name="T28" fmla="*/ 16 w 97"/>
                <a:gd name="T29" fmla="*/ 0 h 63"/>
                <a:gd name="T30" fmla="*/ 3 w 97"/>
                <a:gd name="T31" fmla="*/ 19 h 63"/>
                <a:gd name="T32" fmla="*/ 5 w 97"/>
                <a:gd name="T33" fmla="*/ 19 h 63"/>
                <a:gd name="T34" fmla="*/ 20 w 97"/>
                <a:gd name="T35" fmla="*/ 19 h 63"/>
                <a:gd name="T36" fmla="*/ 5 w 97"/>
                <a:gd name="T37" fmla="*/ 22 h 63"/>
                <a:gd name="T38" fmla="*/ 92 w 97"/>
                <a:gd name="T39" fmla="*/ 22 h 63"/>
                <a:gd name="T40" fmla="*/ 97 w 97"/>
                <a:gd name="T41" fmla="*/ 28 h 63"/>
                <a:gd name="T42" fmla="*/ 97 w 97"/>
                <a:gd name="T43" fmla="*/ 56 h 63"/>
                <a:gd name="T44" fmla="*/ 97 w 97"/>
                <a:gd name="T45" fmla="*/ 56 h 63"/>
                <a:gd name="T46" fmla="*/ 93 w 97"/>
                <a:gd name="T47" fmla="*/ 61 h 63"/>
                <a:gd name="T48" fmla="*/ 68 w 97"/>
                <a:gd name="T49" fmla="*/ 61 h 63"/>
                <a:gd name="T50" fmla="*/ 49 w 97"/>
                <a:gd name="T51" fmla="*/ 51 h 63"/>
                <a:gd name="T52" fmla="*/ 30 w 97"/>
                <a:gd name="T53" fmla="*/ 61 h 63"/>
                <a:gd name="T54" fmla="*/ 4 w 97"/>
                <a:gd name="T55" fmla="*/ 61 h 63"/>
                <a:gd name="T56" fmla="*/ 0 w 97"/>
                <a:gd name="T57" fmla="*/ 56 h 63"/>
                <a:gd name="T58" fmla="*/ 0 w 97"/>
                <a:gd name="T59" fmla="*/ 56 h 63"/>
                <a:gd name="T60" fmla="*/ 0 w 97"/>
                <a:gd name="T61" fmla="*/ 28 h 63"/>
                <a:gd name="T62" fmla="*/ 5 w 97"/>
                <a:gd name="T63" fmla="*/ 22 h 63"/>
                <a:gd name="T64" fmla="*/ 42 w 97"/>
                <a:gd name="T65" fmla="*/ 33 h 63"/>
                <a:gd name="T66" fmla="*/ 10 w 97"/>
                <a:gd name="T67" fmla="*/ 33 h 63"/>
                <a:gd name="T68" fmla="*/ 10 w 97"/>
                <a:gd name="T69" fmla="*/ 52 h 63"/>
                <a:gd name="T70" fmla="*/ 27 w 97"/>
                <a:gd name="T71" fmla="*/ 51 h 63"/>
                <a:gd name="T72" fmla="*/ 42 w 97"/>
                <a:gd name="T73" fmla="*/ 43 h 63"/>
                <a:gd name="T74" fmla="*/ 42 w 97"/>
                <a:gd name="T75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63">
                  <a:moveTo>
                    <a:pt x="87" y="33"/>
                  </a:moveTo>
                  <a:cubicBezTo>
                    <a:pt x="56" y="33"/>
                    <a:pt x="56" y="33"/>
                    <a:pt x="56" y="3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60" y="48"/>
                    <a:pt x="64" y="50"/>
                    <a:pt x="70" y="51"/>
                  </a:cubicBezTo>
                  <a:cubicBezTo>
                    <a:pt x="75" y="52"/>
                    <a:pt x="81" y="52"/>
                    <a:pt x="87" y="52"/>
                  </a:cubicBezTo>
                  <a:cubicBezTo>
                    <a:pt x="87" y="33"/>
                    <a:pt x="87" y="33"/>
                    <a:pt x="87" y="33"/>
                  </a:cubicBezTo>
                  <a:close/>
                  <a:moveTo>
                    <a:pt x="77" y="19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3" y="19"/>
                    <a:pt x="92" y="19"/>
                  </a:cubicBezTo>
                  <a:cubicBezTo>
                    <a:pt x="77" y="19"/>
                    <a:pt x="77" y="19"/>
                    <a:pt x="77" y="19"/>
                  </a:cubicBezTo>
                  <a:close/>
                  <a:moveTo>
                    <a:pt x="20" y="19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5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5" y="22"/>
                  </a:moveTo>
                  <a:cubicBezTo>
                    <a:pt x="34" y="22"/>
                    <a:pt x="63" y="22"/>
                    <a:pt x="92" y="22"/>
                  </a:cubicBezTo>
                  <a:cubicBezTo>
                    <a:pt x="95" y="22"/>
                    <a:pt x="97" y="25"/>
                    <a:pt x="97" y="28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59"/>
                    <a:pt x="95" y="61"/>
                    <a:pt x="93" y="61"/>
                  </a:cubicBezTo>
                  <a:cubicBezTo>
                    <a:pt x="84" y="63"/>
                    <a:pt x="75" y="63"/>
                    <a:pt x="68" y="61"/>
                  </a:cubicBezTo>
                  <a:cubicBezTo>
                    <a:pt x="60" y="60"/>
                    <a:pt x="54" y="56"/>
                    <a:pt x="49" y="51"/>
                  </a:cubicBezTo>
                  <a:cubicBezTo>
                    <a:pt x="43" y="56"/>
                    <a:pt x="37" y="60"/>
                    <a:pt x="30" y="61"/>
                  </a:cubicBezTo>
                  <a:cubicBezTo>
                    <a:pt x="22" y="63"/>
                    <a:pt x="13" y="63"/>
                    <a:pt x="4" y="61"/>
                  </a:cubicBezTo>
                  <a:cubicBezTo>
                    <a:pt x="2" y="61"/>
                    <a:pt x="0" y="59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2" y="22"/>
                    <a:pt x="5" y="22"/>
                  </a:cubicBezTo>
                  <a:close/>
                  <a:moveTo>
                    <a:pt x="42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7" y="52"/>
                    <a:pt x="22" y="52"/>
                    <a:pt x="27" y="51"/>
                  </a:cubicBezTo>
                  <a:cubicBezTo>
                    <a:pt x="33" y="50"/>
                    <a:pt x="38" y="48"/>
                    <a:pt x="42" y="43"/>
                  </a:cubicBezTo>
                  <a:lnTo>
                    <a:pt x="42" y="33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  <a:extLst/>
          </p:spPr>
          <p:txBody>
            <a:bodyPr lIns="137076" tIns="68537" rIns="137076" bIns="68537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25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</a:endParaRPr>
            </a:p>
          </p:txBody>
        </p:sp>
        <p:sp>
          <p:nvSpPr>
            <p:cNvPr id="17" name="Shape 171"/>
            <p:cNvSpPr/>
            <p:nvPr/>
          </p:nvSpPr>
          <p:spPr>
            <a:xfrm>
              <a:off x="10203589" y="3104804"/>
              <a:ext cx="58916" cy="32375"/>
            </a:xfrm>
            <a:prstGeom prst="rightArrow">
              <a:avLst>
                <a:gd name="adj1" fmla="val 27067"/>
                <a:gd name="adj2" fmla="val 68820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Shape 172"/>
            <p:cNvSpPr/>
            <p:nvPr/>
          </p:nvSpPr>
          <p:spPr>
            <a:xfrm flipH="1">
              <a:off x="10126263" y="3104804"/>
              <a:ext cx="58916" cy="32375"/>
            </a:xfrm>
            <a:prstGeom prst="rightArrow">
              <a:avLst>
                <a:gd name="adj1" fmla="val 27067"/>
                <a:gd name="adj2" fmla="val 68820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9" name="Shape 173"/>
            <p:cNvSpPr/>
            <p:nvPr/>
          </p:nvSpPr>
          <p:spPr>
            <a:xfrm rot="5400000">
              <a:off x="10167339" y="3067864"/>
              <a:ext cx="54089" cy="35264"/>
            </a:xfrm>
            <a:prstGeom prst="rightArrow">
              <a:avLst>
                <a:gd name="adj1" fmla="val 27067"/>
                <a:gd name="adj2" fmla="val 68820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0" name="Shape 174"/>
            <p:cNvSpPr/>
            <p:nvPr/>
          </p:nvSpPr>
          <p:spPr>
            <a:xfrm rot="16200000">
              <a:off x="10167339" y="3138856"/>
              <a:ext cx="54089" cy="35264"/>
            </a:xfrm>
            <a:prstGeom prst="rightArrow">
              <a:avLst>
                <a:gd name="adj1" fmla="val 27067"/>
                <a:gd name="adj2" fmla="val 68820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1" name="Shape 175"/>
            <p:cNvSpPr/>
            <p:nvPr/>
          </p:nvSpPr>
          <p:spPr>
            <a:xfrm>
              <a:off x="9858768" y="3308710"/>
              <a:ext cx="71808" cy="6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2" name="Shape 176"/>
            <p:cNvSpPr/>
            <p:nvPr/>
          </p:nvSpPr>
          <p:spPr>
            <a:xfrm flipV="1">
              <a:off x="9894672" y="3270125"/>
              <a:ext cx="0" cy="3827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23905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4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23" name="Shape 177"/>
            <p:cNvSpPr/>
            <p:nvPr/>
          </p:nvSpPr>
          <p:spPr>
            <a:xfrm>
              <a:off x="9894672" y="3374034"/>
              <a:ext cx="0" cy="3898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23905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4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24" name="Shape 178"/>
            <p:cNvSpPr/>
            <p:nvPr/>
          </p:nvSpPr>
          <p:spPr>
            <a:xfrm flipH="1">
              <a:off x="9816851" y="3341673"/>
              <a:ext cx="41692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23905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4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25" name="Shape 179"/>
            <p:cNvSpPr/>
            <p:nvPr/>
          </p:nvSpPr>
          <p:spPr>
            <a:xfrm>
              <a:off x="9930032" y="3341673"/>
              <a:ext cx="4246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23905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4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26" name="Shape 180"/>
            <p:cNvSpPr/>
            <p:nvPr/>
          </p:nvSpPr>
          <p:spPr>
            <a:xfrm>
              <a:off x="8325266" y="1814186"/>
              <a:ext cx="2357769" cy="163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27" name="手机.png"/>
            <p:cNvPicPr/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9569453" y="2831958"/>
              <a:ext cx="125178" cy="176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地球.png"/>
            <p:cNvPicPr/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0009782" y="2791622"/>
              <a:ext cx="147683" cy="13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组合 56"/>
            <p:cNvGrpSpPr/>
            <p:nvPr/>
          </p:nvGrpSpPr>
          <p:grpSpPr>
            <a:xfrm>
              <a:off x="8581049" y="3009869"/>
              <a:ext cx="460061" cy="422371"/>
              <a:chOff x="4239255" y="4209787"/>
              <a:chExt cx="1090571" cy="1090404"/>
            </a:xfrm>
          </p:grpSpPr>
          <p:grpSp>
            <p:nvGrpSpPr>
              <p:cNvPr id="46" name="Group 186"/>
              <p:cNvGrpSpPr/>
              <p:nvPr/>
            </p:nvGrpSpPr>
            <p:grpSpPr>
              <a:xfrm>
                <a:off x="4283794" y="4699545"/>
                <a:ext cx="198583" cy="142309"/>
                <a:chOff x="0" y="0"/>
                <a:chExt cx="420247" cy="301211"/>
              </a:xfrm>
            </p:grpSpPr>
            <p:sp>
              <p:nvSpPr>
                <p:cNvPr id="58" name="Shape 181"/>
                <p:cNvSpPr/>
                <p:nvPr/>
              </p:nvSpPr>
              <p:spPr>
                <a:xfrm>
                  <a:off x="0" y="0"/>
                  <a:ext cx="69760" cy="301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64" h="21600" extrusionOk="0">
                      <a:moveTo>
                        <a:pt x="20664" y="0"/>
                      </a:moveTo>
                      <a:cubicBezTo>
                        <a:pt x="8787" y="1505"/>
                        <a:pt x="-936" y="6389"/>
                        <a:pt x="72" y="11883"/>
                      </a:cubicBezTo>
                      <a:cubicBezTo>
                        <a:pt x="844" y="16091"/>
                        <a:pt x="7797" y="19820"/>
                        <a:pt x="16804" y="21600"/>
                      </a:cubicBezTo>
                    </a:path>
                  </a:pathLst>
                </a:custGeom>
                <a:noFill/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323905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C9900"/>
                    </a:buClr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 sz="4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kkurat Pro"/>
                    <a:ea typeface="+mj-ea"/>
                    <a:cs typeface="Arial" panose="020B0604020202020204" pitchFamily="34" charset="0"/>
                    <a:sym typeface="Helvetica"/>
                  </a:endParaRPr>
                </a:p>
              </p:txBody>
            </p:sp>
            <p:sp>
              <p:nvSpPr>
                <p:cNvPr id="59" name="Shape 182"/>
                <p:cNvSpPr/>
                <p:nvPr/>
              </p:nvSpPr>
              <p:spPr>
                <a:xfrm>
                  <a:off x="82169" y="34043"/>
                  <a:ext cx="53685" cy="232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9" h="21600" extrusionOk="0">
                      <a:moveTo>
                        <a:pt x="21289" y="0"/>
                      </a:moveTo>
                      <a:cubicBezTo>
                        <a:pt x="8343" y="1620"/>
                        <a:pt x="-311" y="6331"/>
                        <a:pt x="8" y="11585"/>
                      </a:cubicBezTo>
                      <a:cubicBezTo>
                        <a:pt x="265" y="15801"/>
                        <a:pt x="6413" y="19634"/>
                        <a:pt x="16077" y="21600"/>
                      </a:cubicBezTo>
                    </a:path>
                  </a:pathLst>
                </a:custGeom>
                <a:noFill/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323905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C9900"/>
                    </a:buClr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 sz="4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kkurat Pro"/>
                    <a:ea typeface="+mj-ea"/>
                    <a:cs typeface="Arial" panose="020B0604020202020204" pitchFamily="34" charset="0"/>
                    <a:sym typeface="Helvetica"/>
                  </a:endParaRPr>
                </a:p>
              </p:txBody>
            </p:sp>
            <p:sp>
              <p:nvSpPr>
                <p:cNvPr id="60" name="Shape 183"/>
                <p:cNvSpPr/>
                <p:nvPr/>
              </p:nvSpPr>
              <p:spPr>
                <a:xfrm>
                  <a:off x="153229" y="93650"/>
                  <a:ext cx="113194" cy="1131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371030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C9900"/>
                    </a:buClr>
                    <a:defRPr/>
                  </a:pPr>
                  <a:endParaRPr sz="525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kkurat Pro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Shape 184"/>
                <p:cNvSpPr/>
                <p:nvPr/>
              </p:nvSpPr>
              <p:spPr>
                <a:xfrm flipH="1">
                  <a:off x="350486" y="0"/>
                  <a:ext cx="69761" cy="301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64" h="21600" extrusionOk="0">
                      <a:moveTo>
                        <a:pt x="20664" y="0"/>
                      </a:moveTo>
                      <a:cubicBezTo>
                        <a:pt x="8787" y="1505"/>
                        <a:pt x="-936" y="6389"/>
                        <a:pt x="72" y="11883"/>
                      </a:cubicBezTo>
                      <a:cubicBezTo>
                        <a:pt x="844" y="16091"/>
                        <a:pt x="7797" y="19820"/>
                        <a:pt x="16804" y="21600"/>
                      </a:cubicBezTo>
                    </a:path>
                  </a:pathLst>
                </a:custGeom>
                <a:noFill/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323905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C9900"/>
                    </a:buClr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 sz="4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kkurat Pro"/>
                    <a:ea typeface="+mj-ea"/>
                    <a:cs typeface="Arial" panose="020B0604020202020204" pitchFamily="34" charset="0"/>
                    <a:sym typeface="Helvetica"/>
                  </a:endParaRPr>
                </a:p>
              </p:txBody>
            </p:sp>
            <p:sp>
              <p:nvSpPr>
                <p:cNvPr id="62" name="Shape 185"/>
                <p:cNvSpPr/>
                <p:nvPr/>
              </p:nvSpPr>
              <p:spPr>
                <a:xfrm flipH="1">
                  <a:off x="284393" y="34043"/>
                  <a:ext cx="53685" cy="232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9" h="21600" extrusionOk="0">
                      <a:moveTo>
                        <a:pt x="21289" y="0"/>
                      </a:moveTo>
                      <a:cubicBezTo>
                        <a:pt x="8343" y="1620"/>
                        <a:pt x="-311" y="6331"/>
                        <a:pt x="8" y="11585"/>
                      </a:cubicBezTo>
                      <a:cubicBezTo>
                        <a:pt x="265" y="15801"/>
                        <a:pt x="6413" y="19634"/>
                        <a:pt x="16077" y="21600"/>
                      </a:cubicBezTo>
                    </a:path>
                  </a:pathLst>
                </a:custGeom>
                <a:noFill/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323905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C9900"/>
                    </a:buClr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 sz="4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kkurat Pro"/>
                    <a:ea typeface="+mj-ea"/>
                    <a:cs typeface="Arial" panose="020B0604020202020204" pitchFamily="34" charset="0"/>
                    <a:sym typeface="Helvetica"/>
                  </a:endParaRPr>
                </a:p>
              </p:txBody>
            </p:sp>
          </p:grpSp>
          <p:sp>
            <p:nvSpPr>
              <p:cNvPr id="47" name="Shape 187"/>
              <p:cNvSpPr/>
              <p:nvPr/>
            </p:nvSpPr>
            <p:spPr>
              <a:xfrm>
                <a:off x="4472678" y="5012483"/>
                <a:ext cx="59392" cy="31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03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/>
                </a:pPr>
                <a:endParaRPr sz="5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Shape 188"/>
              <p:cNvSpPr/>
              <p:nvPr/>
            </p:nvSpPr>
            <p:spPr>
              <a:xfrm>
                <a:off x="4531749" y="5025061"/>
                <a:ext cx="60303" cy="175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3" h="21600" extrusionOk="0">
                    <a:moveTo>
                      <a:pt x="691" y="0"/>
                    </a:moveTo>
                    <a:lnTo>
                      <a:pt x="16701" y="123"/>
                    </a:lnTo>
                    <a:cubicBezTo>
                      <a:pt x="19387" y="979"/>
                      <a:pt x="20685" y="2005"/>
                      <a:pt x="20954" y="3267"/>
                    </a:cubicBezTo>
                    <a:cubicBezTo>
                      <a:pt x="21600" y="6303"/>
                      <a:pt x="21256" y="9318"/>
                      <a:pt x="21111" y="12304"/>
                    </a:cubicBezTo>
                    <a:cubicBezTo>
                      <a:pt x="20960" y="15385"/>
                      <a:pt x="21007" y="18483"/>
                      <a:pt x="21258" y="21600"/>
                    </a:cubicBezTo>
                    <a:lnTo>
                      <a:pt x="12387" y="21600"/>
                    </a:lnTo>
                    <a:lnTo>
                      <a:pt x="12365" y="2719"/>
                    </a:lnTo>
                    <a:lnTo>
                      <a:pt x="0" y="2542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23905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4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  <a:sym typeface="Helvetica"/>
                </a:endParaRPr>
              </a:p>
            </p:txBody>
          </p:sp>
          <p:sp>
            <p:nvSpPr>
              <p:cNvPr id="49" name="Shape 189"/>
              <p:cNvSpPr/>
              <p:nvPr/>
            </p:nvSpPr>
            <p:spPr>
              <a:xfrm flipV="1">
                <a:off x="4504672" y="5063506"/>
                <a:ext cx="0" cy="3934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23905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4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  <a:sym typeface="Helvetica"/>
                </a:endParaRPr>
              </a:p>
            </p:txBody>
          </p:sp>
          <p:sp>
            <p:nvSpPr>
              <p:cNvPr id="50" name="Shape 190"/>
              <p:cNvSpPr/>
              <p:nvPr/>
            </p:nvSpPr>
            <p:spPr>
              <a:xfrm flipV="1">
                <a:off x="4469136" y="5063506"/>
                <a:ext cx="8442" cy="1764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23905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4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  <a:sym typeface="Helvetica"/>
                </a:endParaRPr>
              </a:p>
            </p:txBody>
          </p:sp>
          <p:sp>
            <p:nvSpPr>
              <p:cNvPr id="51" name="Shape 191"/>
              <p:cNvSpPr/>
              <p:nvPr/>
            </p:nvSpPr>
            <p:spPr>
              <a:xfrm flipH="1" flipV="1">
                <a:off x="4531399" y="5063506"/>
                <a:ext cx="8442" cy="1764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23905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 sz="4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  <a:sym typeface="Helvetica"/>
                </a:endParaRPr>
              </a:p>
            </p:txBody>
          </p:sp>
          <p:sp>
            <p:nvSpPr>
              <p:cNvPr id="52" name="Shape 192"/>
              <p:cNvSpPr/>
              <p:nvPr/>
            </p:nvSpPr>
            <p:spPr>
              <a:xfrm>
                <a:off x="4701109" y="4989891"/>
                <a:ext cx="256335" cy="222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32" y="4199"/>
                    </a:moveTo>
                    <a:lnTo>
                      <a:pt x="18818" y="4199"/>
                    </a:lnTo>
                    <a:lnTo>
                      <a:pt x="18818" y="9673"/>
                    </a:lnTo>
                    <a:lnTo>
                      <a:pt x="18808" y="9656"/>
                    </a:lnTo>
                    <a:lnTo>
                      <a:pt x="18781" y="9604"/>
                    </a:lnTo>
                    <a:lnTo>
                      <a:pt x="18735" y="9521"/>
                    </a:lnTo>
                    <a:lnTo>
                      <a:pt x="18673" y="9411"/>
                    </a:lnTo>
                    <a:lnTo>
                      <a:pt x="18594" y="9282"/>
                    </a:lnTo>
                    <a:lnTo>
                      <a:pt x="18504" y="9129"/>
                    </a:lnTo>
                    <a:lnTo>
                      <a:pt x="18450" y="9048"/>
                    </a:lnTo>
                    <a:lnTo>
                      <a:pt x="18395" y="8963"/>
                    </a:lnTo>
                    <a:lnTo>
                      <a:pt x="18337" y="8875"/>
                    </a:lnTo>
                    <a:lnTo>
                      <a:pt x="18277" y="8782"/>
                    </a:lnTo>
                    <a:lnTo>
                      <a:pt x="18210" y="8691"/>
                    </a:lnTo>
                    <a:lnTo>
                      <a:pt x="18143" y="8596"/>
                    </a:lnTo>
                    <a:lnTo>
                      <a:pt x="18072" y="8500"/>
                    </a:lnTo>
                    <a:lnTo>
                      <a:pt x="17999" y="8405"/>
                    </a:lnTo>
                    <a:lnTo>
                      <a:pt x="17923" y="8308"/>
                    </a:lnTo>
                    <a:lnTo>
                      <a:pt x="17762" y="8117"/>
                    </a:lnTo>
                    <a:lnTo>
                      <a:pt x="17678" y="8021"/>
                    </a:lnTo>
                    <a:lnTo>
                      <a:pt x="17591" y="7930"/>
                    </a:lnTo>
                    <a:lnTo>
                      <a:pt x="17504" y="7838"/>
                    </a:lnTo>
                    <a:lnTo>
                      <a:pt x="17414" y="7751"/>
                    </a:lnTo>
                    <a:lnTo>
                      <a:pt x="17321" y="7665"/>
                    </a:lnTo>
                    <a:lnTo>
                      <a:pt x="17228" y="7582"/>
                    </a:lnTo>
                    <a:lnTo>
                      <a:pt x="17132" y="7505"/>
                    </a:lnTo>
                    <a:lnTo>
                      <a:pt x="17034" y="7432"/>
                    </a:lnTo>
                    <a:lnTo>
                      <a:pt x="16935" y="7361"/>
                    </a:lnTo>
                    <a:lnTo>
                      <a:pt x="16837" y="7298"/>
                    </a:lnTo>
                    <a:lnTo>
                      <a:pt x="16739" y="7240"/>
                    </a:lnTo>
                    <a:lnTo>
                      <a:pt x="16641" y="7186"/>
                    </a:lnTo>
                    <a:lnTo>
                      <a:pt x="16547" y="7136"/>
                    </a:lnTo>
                    <a:lnTo>
                      <a:pt x="16453" y="7092"/>
                    </a:lnTo>
                    <a:lnTo>
                      <a:pt x="16364" y="7052"/>
                    </a:lnTo>
                    <a:lnTo>
                      <a:pt x="16273" y="7015"/>
                    </a:lnTo>
                    <a:lnTo>
                      <a:pt x="16186" y="6982"/>
                    </a:lnTo>
                    <a:lnTo>
                      <a:pt x="16102" y="6953"/>
                    </a:lnTo>
                    <a:lnTo>
                      <a:pt x="16018" y="6928"/>
                    </a:lnTo>
                    <a:lnTo>
                      <a:pt x="15936" y="6905"/>
                    </a:lnTo>
                    <a:lnTo>
                      <a:pt x="15860" y="6887"/>
                    </a:lnTo>
                    <a:lnTo>
                      <a:pt x="15784" y="6871"/>
                    </a:lnTo>
                    <a:lnTo>
                      <a:pt x="15712" y="6857"/>
                    </a:lnTo>
                    <a:lnTo>
                      <a:pt x="15641" y="6847"/>
                    </a:lnTo>
                    <a:lnTo>
                      <a:pt x="15576" y="6837"/>
                    </a:lnTo>
                    <a:lnTo>
                      <a:pt x="15511" y="6831"/>
                    </a:lnTo>
                    <a:lnTo>
                      <a:pt x="15451" y="6826"/>
                    </a:lnTo>
                    <a:lnTo>
                      <a:pt x="15394" y="6823"/>
                    </a:lnTo>
                    <a:lnTo>
                      <a:pt x="15340" y="6820"/>
                    </a:lnTo>
                    <a:lnTo>
                      <a:pt x="15290" y="6820"/>
                    </a:lnTo>
                    <a:lnTo>
                      <a:pt x="15244" y="6822"/>
                    </a:lnTo>
                    <a:lnTo>
                      <a:pt x="15201" y="6823"/>
                    </a:lnTo>
                    <a:lnTo>
                      <a:pt x="15163" y="6825"/>
                    </a:lnTo>
                    <a:lnTo>
                      <a:pt x="15051" y="6836"/>
                    </a:lnTo>
                    <a:lnTo>
                      <a:pt x="15022" y="6842"/>
                    </a:lnTo>
                    <a:lnTo>
                      <a:pt x="15013" y="6843"/>
                    </a:lnTo>
                    <a:lnTo>
                      <a:pt x="14932" y="4199"/>
                    </a:lnTo>
                    <a:close/>
                    <a:moveTo>
                      <a:pt x="12231" y="0"/>
                    </a:moveTo>
                    <a:lnTo>
                      <a:pt x="21600" y="0"/>
                    </a:lnTo>
                    <a:lnTo>
                      <a:pt x="21600" y="1936"/>
                    </a:lnTo>
                    <a:lnTo>
                      <a:pt x="17877" y="1936"/>
                    </a:lnTo>
                    <a:lnTo>
                      <a:pt x="17877" y="3351"/>
                    </a:lnTo>
                    <a:lnTo>
                      <a:pt x="15789" y="3351"/>
                    </a:lnTo>
                    <a:lnTo>
                      <a:pt x="15789" y="1936"/>
                    </a:lnTo>
                    <a:lnTo>
                      <a:pt x="12231" y="1936"/>
                    </a:lnTo>
                    <a:lnTo>
                      <a:pt x="12231" y="0"/>
                    </a:lnTo>
                    <a:close/>
                    <a:moveTo>
                      <a:pt x="6476" y="14760"/>
                    </a:moveTo>
                    <a:lnTo>
                      <a:pt x="6485" y="14767"/>
                    </a:lnTo>
                    <a:lnTo>
                      <a:pt x="6515" y="14789"/>
                    </a:lnTo>
                    <a:lnTo>
                      <a:pt x="6561" y="14820"/>
                    </a:lnTo>
                    <a:lnTo>
                      <a:pt x="6623" y="14861"/>
                    </a:lnTo>
                    <a:lnTo>
                      <a:pt x="6696" y="14912"/>
                    </a:lnTo>
                    <a:lnTo>
                      <a:pt x="6779" y="14971"/>
                    </a:lnTo>
                    <a:lnTo>
                      <a:pt x="6870" y="15034"/>
                    </a:lnTo>
                    <a:lnTo>
                      <a:pt x="6968" y="15102"/>
                    </a:lnTo>
                    <a:lnTo>
                      <a:pt x="7068" y="15171"/>
                    </a:lnTo>
                    <a:lnTo>
                      <a:pt x="7168" y="15244"/>
                    </a:lnTo>
                    <a:lnTo>
                      <a:pt x="7268" y="15315"/>
                    </a:lnTo>
                    <a:lnTo>
                      <a:pt x="7366" y="15384"/>
                    </a:lnTo>
                    <a:lnTo>
                      <a:pt x="7458" y="15452"/>
                    </a:lnTo>
                    <a:lnTo>
                      <a:pt x="7539" y="15512"/>
                    </a:lnTo>
                    <a:lnTo>
                      <a:pt x="7613" y="15569"/>
                    </a:lnTo>
                    <a:lnTo>
                      <a:pt x="7673" y="15615"/>
                    </a:lnTo>
                    <a:lnTo>
                      <a:pt x="7725" y="15658"/>
                    </a:lnTo>
                    <a:lnTo>
                      <a:pt x="7770" y="15700"/>
                    </a:lnTo>
                    <a:lnTo>
                      <a:pt x="7813" y="15743"/>
                    </a:lnTo>
                    <a:lnTo>
                      <a:pt x="7852" y="15785"/>
                    </a:lnTo>
                    <a:lnTo>
                      <a:pt x="7885" y="15823"/>
                    </a:lnTo>
                    <a:lnTo>
                      <a:pt x="7916" y="15863"/>
                    </a:lnTo>
                    <a:lnTo>
                      <a:pt x="7943" y="15899"/>
                    </a:lnTo>
                    <a:lnTo>
                      <a:pt x="7965" y="15931"/>
                    </a:lnTo>
                    <a:lnTo>
                      <a:pt x="7985" y="15962"/>
                    </a:lnTo>
                    <a:lnTo>
                      <a:pt x="8001" y="15990"/>
                    </a:lnTo>
                    <a:lnTo>
                      <a:pt x="8015" y="16016"/>
                    </a:lnTo>
                    <a:lnTo>
                      <a:pt x="8026" y="16036"/>
                    </a:lnTo>
                    <a:lnTo>
                      <a:pt x="8039" y="16065"/>
                    </a:lnTo>
                    <a:lnTo>
                      <a:pt x="8043" y="16076"/>
                    </a:lnTo>
                    <a:lnTo>
                      <a:pt x="8044" y="16093"/>
                    </a:lnTo>
                    <a:lnTo>
                      <a:pt x="8047" y="16141"/>
                    </a:lnTo>
                    <a:lnTo>
                      <a:pt x="8051" y="16218"/>
                    </a:lnTo>
                    <a:lnTo>
                      <a:pt x="8054" y="16316"/>
                    </a:lnTo>
                    <a:lnTo>
                      <a:pt x="8054" y="16434"/>
                    </a:lnTo>
                    <a:lnTo>
                      <a:pt x="8052" y="16568"/>
                    </a:lnTo>
                    <a:lnTo>
                      <a:pt x="8047" y="16712"/>
                    </a:lnTo>
                    <a:lnTo>
                      <a:pt x="8043" y="16790"/>
                    </a:lnTo>
                    <a:lnTo>
                      <a:pt x="8036" y="16865"/>
                    </a:lnTo>
                    <a:lnTo>
                      <a:pt x="8030" y="16942"/>
                    </a:lnTo>
                    <a:lnTo>
                      <a:pt x="8020" y="17019"/>
                    </a:lnTo>
                    <a:lnTo>
                      <a:pt x="8009" y="17098"/>
                    </a:lnTo>
                    <a:lnTo>
                      <a:pt x="7996" y="17173"/>
                    </a:lnTo>
                    <a:lnTo>
                      <a:pt x="7981" y="17250"/>
                    </a:lnTo>
                    <a:lnTo>
                      <a:pt x="7965" y="17323"/>
                    </a:lnTo>
                    <a:lnTo>
                      <a:pt x="7945" y="17395"/>
                    </a:lnTo>
                    <a:lnTo>
                      <a:pt x="7923" y="17463"/>
                    </a:lnTo>
                    <a:lnTo>
                      <a:pt x="7899" y="17528"/>
                    </a:lnTo>
                    <a:lnTo>
                      <a:pt x="7872" y="17589"/>
                    </a:lnTo>
                    <a:lnTo>
                      <a:pt x="7843" y="17647"/>
                    </a:lnTo>
                    <a:lnTo>
                      <a:pt x="7809" y="17700"/>
                    </a:lnTo>
                    <a:lnTo>
                      <a:pt x="7773" y="17747"/>
                    </a:lnTo>
                    <a:lnTo>
                      <a:pt x="7734" y="17788"/>
                    </a:lnTo>
                    <a:lnTo>
                      <a:pt x="7692" y="17822"/>
                    </a:lnTo>
                    <a:lnTo>
                      <a:pt x="7645" y="17852"/>
                    </a:lnTo>
                    <a:lnTo>
                      <a:pt x="7597" y="17873"/>
                    </a:lnTo>
                    <a:lnTo>
                      <a:pt x="7546" y="17884"/>
                    </a:lnTo>
                    <a:lnTo>
                      <a:pt x="7497" y="17889"/>
                    </a:lnTo>
                    <a:lnTo>
                      <a:pt x="7446" y="17885"/>
                    </a:lnTo>
                    <a:lnTo>
                      <a:pt x="7394" y="17876"/>
                    </a:lnTo>
                    <a:lnTo>
                      <a:pt x="7343" y="17859"/>
                    </a:lnTo>
                    <a:lnTo>
                      <a:pt x="7291" y="17835"/>
                    </a:lnTo>
                    <a:lnTo>
                      <a:pt x="7240" y="17805"/>
                    </a:lnTo>
                    <a:lnTo>
                      <a:pt x="7189" y="17770"/>
                    </a:lnTo>
                    <a:lnTo>
                      <a:pt x="7139" y="17730"/>
                    </a:lnTo>
                    <a:lnTo>
                      <a:pt x="7088" y="17684"/>
                    </a:lnTo>
                    <a:lnTo>
                      <a:pt x="7038" y="17633"/>
                    </a:lnTo>
                    <a:lnTo>
                      <a:pt x="6990" y="17577"/>
                    </a:lnTo>
                    <a:lnTo>
                      <a:pt x="6942" y="17517"/>
                    </a:lnTo>
                    <a:lnTo>
                      <a:pt x="6895" y="17454"/>
                    </a:lnTo>
                    <a:lnTo>
                      <a:pt x="6850" y="17386"/>
                    </a:lnTo>
                    <a:lnTo>
                      <a:pt x="6806" y="17317"/>
                    </a:lnTo>
                    <a:lnTo>
                      <a:pt x="6763" y="17244"/>
                    </a:lnTo>
                    <a:lnTo>
                      <a:pt x="6723" y="17169"/>
                    </a:lnTo>
                    <a:lnTo>
                      <a:pt x="6684" y="17092"/>
                    </a:lnTo>
                    <a:lnTo>
                      <a:pt x="6646" y="17012"/>
                    </a:lnTo>
                    <a:lnTo>
                      <a:pt x="6612" y="16931"/>
                    </a:lnTo>
                    <a:lnTo>
                      <a:pt x="6580" y="16848"/>
                    </a:lnTo>
                    <a:lnTo>
                      <a:pt x="6551" y="16763"/>
                    </a:lnTo>
                    <a:lnTo>
                      <a:pt x="6523" y="16682"/>
                    </a:lnTo>
                    <a:lnTo>
                      <a:pt x="6499" y="16597"/>
                    </a:lnTo>
                    <a:lnTo>
                      <a:pt x="6477" y="16514"/>
                    </a:lnTo>
                    <a:lnTo>
                      <a:pt x="6459" y="16430"/>
                    </a:lnTo>
                    <a:lnTo>
                      <a:pt x="6444" y="16349"/>
                    </a:lnTo>
                    <a:lnTo>
                      <a:pt x="6432" y="16266"/>
                    </a:lnTo>
                    <a:lnTo>
                      <a:pt x="6424" y="16187"/>
                    </a:lnTo>
                    <a:lnTo>
                      <a:pt x="6420" y="16108"/>
                    </a:lnTo>
                    <a:lnTo>
                      <a:pt x="6417" y="16033"/>
                    </a:lnTo>
                    <a:lnTo>
                      <a:pt x="6413" y="15957"/>
                    </a:lnTo>
                    <a:lnTo>
                      <a:pt x="6413" y="15886"/>
                    </a:lnTo>
                    <a:lnTo>
                      <a:pt x="6412" y="15814"/>
                    </a:lnTo>
                    <a:lnTo>
                      <a:pt x="6413" y="15678"/>
                    </a:lnTo>
                    <a:lnTo>
                      <a:pt x="6415" y="15552"/>
                    </a:lnTo>
                    <a:lnTo>
                      <a:pt x="6420" y="15432"/>
                    </a:lnTo>
                    <a:lnTo>
                      <a:pt x="6425" y="15321"/>
                    </a:lnTo>
                    <a:lnTo>
                      <a:pt x="6431" y="15219"/>
                    </a:lnTo>
                    <a:lnTo>
                      <a:pt x="6437" y="15126"/>
                    </a:lnTo>
                    <a:lnTo>
                      <a:pt x="6444" y="15043"/>
                    </a:lnTo>
                    <a:lnTo>
                      <a:pt x="6451" y="14971"/>
                    </a:lnTo>
                    <a:lnTo>
                      <a:pt x="6457" y="14908"/>
                    </a:lnTo>
                    <a:lnTo>
                      <a:pt x="6463" y="14855"/>
                    </a:lnTo>
                    <a:lnTo>
                      <a:pt x="6468" y="14815"/>
                    </a:lnTo>
                    <a:lnTo>
                      <a:pt x="6472" y="14786"/>
                    </a:lnTo>
                    <a:lnTo>
                      <a:pt x="6475" y="14766"/>
                    </a:lnTo>
                    <a:lnTo>
                      <a:pt x="6476" y="14760"/>
                    </a:lnTo>
                    <a:close/>
                    <a:moveTo>
                      <a:pt x="3882" y="13018"/>
                    </a:moveTo>
                    <a:lnTo>
                      <a:pt x="3914" y="13036"/>
                    </a:lnTo>
                    <a:lnTo>
                      <a:pt x="3953" y="13058"/>
                    </a:lnTo>
                    <a:lnTo>
                      <a:pt x="4006" y="13087"/>
                    </a:lnTo>
                    <a:lnTo>
                      <a:pt x="4069" y="13124"/>
                    </a:lnTo>
                    <a:lnTo>
                      <a:pt x="4144" y="13166"/>
                    </a:lnTo>
                    <a:lnTo>
                      <a:pt x="4225" y="13212"/>
                    </a:lnTo>
                    <a:lnTo>
                      <a:pt x="4316" y="13265"/>
                    </a:lnTo>
                    <a:lnTo>
                      <a:pt x="4412" y="13319"/>
                    </a:lnTo>
                    <a:lnTo>
                      <a:pt x="4514" y="13374"/>
                    </a:lnTo>
                    <a:lnTo>
                      <a:pt x="4617" y="13431"/>
                    </a:lnTo>
                    <a:lnTo>
                      <a:pt x="4723" y="13488"/>
                    </a:lnTo>
                    <a:lnTo>
                      <a:pt x="4829" y="13547"/>
                    </a:lnTo>
                    <a:lnTo>
                      <a:pt x="4934" y="13604"/>
                    </a:lnTo>
                    <a:lnTo>
                      <a:pt x="5037" y="13656"/>
                    </a:lnTo>
                    <a:lnTo>
                      <a:pt x="5135" y="13707"/>
                    </a:lnTo>
                    <a:lnTo>
                      <a:pt x="5183" y="13733"/>
                    </a:lnTo>
                    <a:lnTo>
                      <a:pt x="5227" y="13758"/>
                    </a:lnTo>
                    <a:lnTo>
                      <a:pt x="5310" y="13804"/>
                    </a:lnTo>
                    <a:lnTo>
                      <a:pt x="5383" y="13850"/>
                    </a:lnTo>
                    <a:lnTo>
                      <a:pt x="5450" y="13897"/>
                    </a:lnTo>
                    <a:lnTo>
                      <a:pt x="5508" y="13940"/>
                    </a:lnTo>
                    <a:lnTo>
                      <a:pt x="5560" y="13980"/>
                    </a:lnTo>
                    <a:lnTo>
                      <a:pt x="5604" y="14018"/>
                    </a:lnTo>
                    <a:lnTo>
                      <a:pt x="5641" y="14054"/>
                    </a:lnTo>
                    <a:lnTo>
                      <a:pt x="5675" y="14086"/>
                    </a:lnTo>
                    <a:lnTo>
                      <a:pt x="5700" y="14114"/>
                    </a:lnTo>
                    <a:lnTo>
                      <a:pt x="5721" y="14140"/>
                    </a:lnTo>
                    <a:lnTo>
                      <a:pt x="5737" y="14160"/>
                    </a:lnTo>
                    <a:lnTo>
                      <a:pt x="5756" y="14191"/>
                    </a:lnTo>
                    <a:lnTo>
                      <a:pt x="5763" y="14202"/>
                    </a:lnTo>
                    <a:lnTo>
                      <a:pt x="5755" y="14220"/>
                    </a:lnTo>
                    <a:lnTo>
                      <a:pt x="5733" y="14274"/>
                    </a:lnTo>
                    <a:lnTo>
                      <a:pt x="5719" y="14316"/>
                    </a:lnTo>
                    <a:lnTo>
                      <a:pt x="5703" y="14365"/>
                    </a:lnTo>
                    <a:lnTo>
                      <a:pt x="5685" y="14421"/>
                    </a:lnTo>
                    <a:lnTo>
                      <a:pt x="5665" y="14485"/>
                    </a:lnTo>
                    <a:lnTo>
                      <a:pt x="5644" y="14556"/>
                    </a:lnTo>
                    <a:lnTo>
                      <a:pt x="5624" y="14635"/>
                    </a:lnTo>
                    <a:lnTo>
                      <a:pt x="5602" y="14718"/>
                    </a:lnTo>
                    <a:lnTo>
                      <a:pt x="5582" y="14811"/>
                    </a:lnTo>
                    <a:lnTo>
                      <a:pt x="5564" y="14908"/>
                    </a:lnTo>
                    <a:lnTo>
                      <a:pt x="5545" y="15011"/>
                    </a:lnTo>
                    <a:lnTo>
                      <a:pt x="5529" y="15120"/>
                    </a:lnTo>
                    <a:lnTo>
                      <a:pt x="5513" y="15233"/>
                    </a:lnTo>
                    <a:lnTo>
                      <a:pt x="5501" y="15352"/>
                    </a:lnTo>
                    <a:lnTo>
                      <a:pt x="5492" y="15475"/>
                    </a:lnTo>
                    <a:lnTo>
                      <a:pt x="5486" y="15603"/>
                    </a:lnTo>
                    <a:lnTo>
                      <a:pt x="5485" y="15735"/>
                    </a:lnTo>
                    <a:lnTo>
                      <a:pt x="5486" y="15871"/>
                    </a:lnTo>
                    <a:lnTo>
                      <a:pt x="5493" y="16010"/>
                    </a:lnTo>
                    <a:lnTo>
                      <a:pt x="5505" y="16150"/>
                    </a:lnTo>
                    <a:lnTo>
                      <a:pt x="5522" y="16295"/>
                    </a:lnTo>
                    <a:lnTo>
                      <a:pt x="5546" y="16443"/>
                    </a:lnTo>
                    <a:lnTo>
                      <a:pt x="5574" y="16592"/>
                    </a:lnTo>
                    <a:lnTo>
                      <a:pt x="5610" y="16745"/>
                    </a:lnTo>
                    <a:lnTo>
                      <a:pt x="5653" y="16897"/>
                    </a:lnTo>
                    <a:lnTo>
                      <a:pt x="5704" y="17053"/>
                    </a:lnTo>
                    <a:lnTo>
                      <a:pt x="5763" y="17209"/>
                    </a:lnTo>
                    <a:lnTo>
                      <a:pt x="5829" y="17364"/>
                    </a:lnTo>
                    <a:lnTo>
                      <a:pt x="5904" y="17522"/>
                    </a:lnTo>
                    <a:lnTo>
                      <a:pt x="5986" y="17674"/>
                    </a:lnTo>
                    <a:lnTo>
                      <a:pt x="6070" y="17816"/>
                    </a:lnTo>
                    <a:lnTo>
                      <a:pt x="6151" y="17949"/>
                    </a:lnTo>
                    <a:lnTo>
                      <a:pt x="6237" y="18070"/>
                    </a:lnTo>
                    <a:lnTo>
                      <a:pt x="6324" y="18184"/>
                    </a:lnTo>
                    <a:lnTo>
                      <a:pt x="6409" y="18286"/>
                    </a:lnTo>
                    <a:lnTo>
                      <a:pt x="6497" y="18382"/>
                    </a:lnTo>
                    <a:lnTo>
                      <a:pt x="6586" y="18468"/>
                    </a:lnTo>
                    <a:lnTo>
                      <a:pt x="6674" y="18544"/>
                    </a:lnTo>
                    <a:lnTo>
                      <a:pt x="6761" y="18611"/>
                    </a:lnTo>
                    <a:lnTo>
                      <a:pt x="6849" y="18673"/>
                    </a:lnTo>
                    <a:lnTo>
                      <a:pt x="6936" y="18725"/>
                    </a:lnTo>
                    <a:lnTo>
                      <a:pt x="7021" y="18772"/>
                    </a:lnTo>
                    <a:lnTo>
                      <a:pt x="7108" y="18809"/>
                    </a:lnTo>
                    <a:lnTo>
                      <a:pt x="7193" y="18840"/>
                    </a:lnTo>
                    <a:lnTo>
                      <a:pt x="7277" y="18863"/>
                    </a:lnTo>
                    <a:lnTo>
                      <a:pt x="7360" y="18880"/>
                    </a:lnTo>
                    <a:lnTo>
                      <a:pt x="7442" y="18889"/>
                    </a:lnTo>
                    <a:lnTo>
                      <a:pt x="7521" y="18893"/>
                    </a:lnTo>
                    <a:lnTo>
                      <a:pt x="7599" y="18890"/>
                    </a:lnTo>
                    <a:lnTo>
                      <a:pt x="7676" y="18883"/>
                    </a:lnTo>
                    <a:lnTo>
                      <a:pt x="7749" y="18869"/>
                    </a:lnTo>
                    <a:lnTo>
                      <a:pt x="7821" y="18850"/>
                    </a:lnTo>
                    <a:lnTo>
                      <a:pt x="7891" y="18827"/>
                    </a:lnTo>
                    <a:lnTo>
                      <a:pt x="7957" y="18798"/>
                    </a:lnTo>
                    <a:lnTo>
                      <a:pt x="8020" y="18762"/>
                    </a:lnTo>
                    <a:lnTo>
                      <a:pt x="8080" y="18725"/>
                    </a:lnTo>
                    <a:lnTo>
                      <a:pt x="8136" y="18684"/>
                    </a:lnTo>
                    <a:lnTo>
                      <a:pt x="8190" y="18638"/>
                    </a:lnTo>
                    <a:lnTo>
                      <a:pt x="8241" y="18587"/>
                    </a:lnTo>
                    <a:lnTo>
                      <a:pt x="8286" y="18533"/>
                    </a:lnTo>
                    <a:lnTo>
                      <a:pt x="8330" y="18477"/>
                    </a:lnTo>
                    <a:lnTo>
                      <a:pt x="8405" y="18362"/>
                    </a:lnTo>
                    <a:lnTo>
                      <a:pt x="8477" y="18254"/>
                    </a:lnTo>
                    <a:lnTo>
                      <a:pt x="8540" y="18151"/>
                    </a:lnTo>
                    <a:lnTo>
                      <a:pt x="8599" y="18055"/>
                    </a:lnTo>
                    <a:lnTo>
                      <a:pt x="8649" y="17962"/>
                    </a:lnTo>
                    <a:lnTo>
                      <a:pt x="8672" y="17919"/>
                    </a:lnTo>
                    <a:lnTo>
                      <a:pt x="8715" y="17836"/>
                    </a:lnTo>
                    <a:lnTo>
                      <a:pt x="8734" y="17796"/>
                    </a:lnTo>
                    <a:lnTo>
                      <a:pt x="8751" y="17757"/>
                    </a:lnTo>
                    <a:lnTo>
                      <a:pt x="8767" y="17721"/>
                    </a:lnTo>
                    <a:lnTo>
                      <a:pt x="8782" y="17684"/>
                    </a:lnTo>
                    <a:lnTo>
                      <a:pt x="8795" y="17648"/>
                    </a:lnTo>
                    <a:lnTo>
                      <a:pt x="8807" y="17614"/>
                    </a:lnTo>
                    <a:lnTo>
                      <a:pt x="8835" y="17517"/>
                    </a:lnTo>
                    <a:lnTo>
                      <a:pt x="8842" y="17488"/>
                    </a:lnTo>
                    <a:lnTo>
                      <a:pt x="8847" y="17458"/>
                    </a:lnTo>
                    <a:lnTo>
                      <a:pt x="8850" y="17431"/>
                    </a:lnTo>
                    <a:lnTo>
                      <a:pt x="8852" y="17405"/>
                    </a:lnTo>
                    <a:lnTo>
                      <a:pt x="8854" y="17377"/>
                    </a:lnTo>
                    <a:lnTo>
                      <a:pt x="8855" y="17352"/>
                    </a:lnTo>
                    <a:lnTo>
                      <a:pt x="8854" y="17327"/>
                    </a:lnTo>
                    <a:lnTo>
                      <a:pt x="8851" y="17304"/>
                    </a:lnTo>
                    <a:lnTo>
                      <a:pt x="8847" y="17281"/>
                    </a:lnTo>
                    <a:lnTo>
                      <a:pt x="8843" y="17260"/>
                    </a:lnTo>
                    <a:lnTo>
                      <a:pt x="8824" y="17173"/>
                    </a:lnTo>
                    <a:lnTo>
                      <a:pt x="8818" y="17132"/>
                    </a:lnTo>
                    <a:lnTo>
                      <a:pt x="8814" y="17092"/>
                    </a:lnTo>
                    <a:lnTo>
                      <a:pt x="8810" y="17050"/>
                    </a:lnTo>
                    <a:lnTo>
                      <a:pt x="8808" y="17013"/>
                    </a:lnTo>
                    <a:lnTo>
                      <a:pt x="8807" y="16978"/>
                    </a:lnTo>
                    <a:lnTo>
                      <a:pt x="8806" y="16944"/>
                    </a:lnTo>
                    <a:lnTo>
                      <a:pt x="8807" y="16884"/>
                    </a:lnTo>
                    <a:lnTo>
                      <a:pt x="8810" y="16839"/>
                    </a:lnTo>
                    <a:lnTo>
                      <a:pt x="8812" y="16810"/>
                    </a:lnTo>
                    <a:lnTo>
                      <a:pt x="8814" y="16799"/>
                    </a:lnTo>
                    <a:lnTo>
                      <a:pt x="9356" y="17226"/>
                    </a:lnTo>
                    <a:lnTo>
                      <a:pt x="9357" y="17247"/>
                    </a:lnTo>
                    <a:lnTo>
                      <a:pt x="9361" y="17303"/>
                    </a:lnTo>
                    <a:lnTo>
                      <a:pt x="9365" y="17395"/>
                    </a:lnTo>
                    <a:lnTo>
                      <a:pt x="9371" y="17514"/>
                    </a:lnTo>
                    <a:lnTo>
                      <a:pt x="9375" y="17659"/>
                    </a:lnTo>
                    <a:lnTo>
                      <a:pt x="9377" y="17828"/>
                    </a:lnTo>
                    <a:lnTo>
                      <a:pt x="9376" y="17919"/>
                    </a:lnTo>
                    <a:lnTo>
                      <a:pt x="9375" y="18016"/>
                    </a:lnTo>
                    <a:lnTo>
                      <a:pt x="9373" y="18115"/>
                    </a:lnTo>
                    <a:lnTo>
                      <a:pt x="9371" y="18217"/>
                    </a:lnTo>
                    <a:lnTo>
                      <a:pt x="9365" y="18323"/>
                    </a:lnTo>
                    <a:lnTo>
                      <a:pt x="9359" y="18430"/>
                    </a:lnTo>
                    <a:lnTo>
                      <a:pt x="9352" y="18540"/>
                    </a:lnTo>
                    <a:lnTo>
                      <a:pt x="9343" y="18651"/>
                    </a:lnTo>
                    <a:lnTo>
                      <a:pt x="9329" y="18762"/>
                    </a:lnTo>
                    <a:lnTo>
                      <a:pt x="9316" y="18875"/>
                    </a:lnTo>
                    <a:lnTo>
                      <a:pt x="9301" y="18987"/>
                    </a:lnTo>
                    <a:lnTo>
                      <a:pt x="9283" y="19100"/>
                    </a:lnTo>
                    <a:lnTo>
                      <a:pt x="9262" y="19209"/>
                    </a:lnTo>
                    <a:lnTo>
                      <a:pt x="9240" y="19320"/>
                    </a:lnTo>
                    <a:lnTo>
                      <a:pt x="9214" y="19428"/>
                    </a:lnTo>
                    <a:lnTo>
                      <a:pt x="9186" y="19535"/>
                    </a:lnTo>
                    <a:lnTo>
                      <a:pt x="9154" y="19636"/>
                    </a:lnTo>
                    <a:lnTo>
                      <a:pt x="9121" y="19737"/>
                    </a:lnTo>
                    <a:lnTo>
                      <a:pt x="9082" y="19831"/>
                    </a:lnTo>
                    <a:lnTo>
                      <a:pt x="9042" y="19923"/>
                    </a:lnTo>
                    <a:lnTo>
                      <a:pt x="8997" y="20014"/>
                    </a:lnTo>
                    <a:lnTo>
                      <a:pt x="8943" y="20102"/>
                    </a:lnTo>
                    <a:lnTo>
                      <a:pt x="8887" y="20191"/>
                    </a:lnTo>
                    <a:lnTo>
                      <a:pt x="8823" y="20279"/>
                    </a:lnTo>
                    <a:lnTo>
                      <a:pt x="8756" y="20368"/>
                    </a:lnTo>
                    <a:lnTo>
                      <a:pt x="8683" y="20455"/>
                    </a:lnTo>
                    <a:lnTo>
                      <a:pt x="8607" y="20538"/>
                    </a:lnTo>
                    <a:lnTo>
                      <a:pt x="8524" y="20621"/>
                    </a:lnTo>
                    <a:lnTo>
                      <a:pt x="8438" y="20701"/>
                    </a:lnTo>
                    <a:lnTo>
                      <a:pt x="8350" y="20778"/>
                    </a:lnTo>
                    <a:lnTo>
                      <a:pt x="8257" y="20852"/>
                    </a:lnTo>
                    <a:lnTo>
                      <a:pt x="8160" y="20923"/>
                    </a:lnTo>
                    <a:lnTo>
                      <a:pt x="8060" y="20990"/>
                    </a:lnTo>
                    <a:lnTo>
                      <a:pt x="7960" y="21053"/>
                    </a:lnTo>
                    <a:lnTo>
                      <a:pt x="7855" y="21111"/>
                    </a:lnTo>
                    <a:lnTo>
                      <a:pt x="7748" y="21164"/>
                    </a:lnTo>
                    <a:lnTo>
                      <a:pt x="7639" y="21212"/>
                    </a:lnTo>
                    <a:lnTo>
                      <a:pt x="7529" y="21256"/>
                    </a:lnTo>
                    <a:lnTo>
                      <a:pt x="7416" y="21292"/>
                    </a:lnTo>
                    <a:lnTo>
                      <a:pt x="7304" y="21323"/>
                    </a:lnTo>
                    <a:lnTo>
                      <a:pt x="7192" y="21346"/>
                    </a:lnTo>
                    <a:lnTo>
                      <a:pt x="7078" y="21363"/>
                    </a:lnTo>
                    <a:lnTo>
                      <a:pt x="6964" y="21373"/>
                    </a:lnTo>
                    <a:lnTo>
                      <a:pt x="6849" y="21377"/>
                    </a:lnTo>
                    <a:lnTo>
                      <a:pt x="6734" y="21369"/>
                    </a:lnTo>
                    <a:lnTo>
                      <a:pt x="6620" y="21355"/>
                    </a:lnTo>
                    <a:lnTo>
                      <a:pt x="6507" y="21332"/>
                    </a:lnTo>
                    <a:lnTo>
                      <a:pt x="6395" y="21299"/>
                    </a:lnTo>
                    <a:lnTo>
                      <a:pt x="6284" y="21259"/>
                    </a:lnTo>
                    <a:lnTo>
                      <a:pt x="6175" y="21207"/>
                    </a:lnTo>
                    <a:lnTo>
                      <a:pt x="6069" y="21145"/>
                    </a:lnTo>
                    <a:lnTo>
                      <a:pt x="5963" y="21074"/>
                    </a:lnTo>
                    <a:lnTo>
                      <a:pt x="5859" y="20994"/>
                    </a:lnTo>
                    <a:lnTo>
                      <a:pt x="5755" y="20909"/>
                    </a:lnTo>
                    <a:lnTo>
                      <a:pt x="5652" y="20820"/>
                    </a:lnTo>
                    <a:lnTo>
                      <a:pt x="5552" y="20726"/>
                    </a:lnTo>
                    <a:lnTo>
                      <a:pt x="5450" y="20627"/>
                    </a:lnTo>
                    <a:lnTo>
                      <a:pt x="5350" y="20524"/>
                    </a:lnTo>
                    <a:lnTo>
                      <a:pt x="5252" y="20418"/>
                    </a:lnTo>
                    <a:lnTo>
                      <a:pt x="5156" y="20307"/>
                    </a:lnTo>
                    <a:lnTo>
                      <a:pt x="5060" y="20193"/>
                    </a:lnTo>
                    <a:lnTo>
                      <a:pt x="4967" y="20074"/>
                    </a:lnTo>
                    <a:lnTo>
                      <a:pt x="4874" y="19952"/>
                    </a:lnTo>
                    <a:lnTo>
                      <a:pt x="4785" y="19827"/>
                    </a:lnTo>
                    <a:lnTo>
                      <a:pt x="4697" y="19701"/>
                    </a:lnTo>
                    <a:lnTo>
                      <a:pt x="4611" y="19572"/>
                    </a:lnTo>
                    <a:lnTo>
                      <a:pt x="4528" y="19438"/>
                    </a:lnTo>
                    <a:lnTo>
                      <a:pt x="4448" y="19302"/>
                    </a:lnTo>
                    <a:lnTo>
                      <a:pt x="4369" y="19165"/>
                    </a:lnTo>
                    <a:lnTo>
                      <a:pt x="4295" y="19024"/>
                    </a:lnTo>
                    <a:lnTo>
                      <a:pt x="4221" y="18884"/>
                    </a:lnTo>
                    <a:lnTo>
                      <a:pt x="4152" y="18741"/>
                    </a:lnTo>
                    <a:lnTo>
                      <a:pt x="4085" y="18596"/>
                    </a:lnTo>
                    <a:lnTo>
                      <a:pt x="4022" y="18450"/>
                    </a:lnTo>
                    <a:lnTo>
                      <a:pt x="3962" y="18303"/>
                    </a:lnTo>
                    <a:lnTo>
                      <a:pt x="3906" y="18157"/>
                    </a:lnTo>
                    <a:lnTo>
                      <a:pt x="3852" y="18009"/>
                    </a:lnTo>
                    <a:lnTo>
                      <a:pt x="3804" y="17859"/>
                    </a:lnTo>
                    <a:lnTo>
                      <a:pt x="3759" y="17710"/>
                    </a:lnTo>
                    <a:lnTo>
                      <a:pt x="3718" y="17560"/>
                    </a:lnTo>
                    <a:lnTo>
                      <a:pt x="3680" y="17411"/>
                    </a:lnTo>
                    <a:lnTo>
                      <a:pt x="3648" y="17261"/>
                    </a:lnTo>
                    <a:lnTo>
                      <a:pt x="3619" y="17112"/>
                    </a:lnTo>
                    <a:lnTo>
                      <a:pt x="3596" y="16964"/>
                    </a:lnTo>
                    <a:lnTo>
                      <a:pt x="3576" y="16816"/>
                    </a:lnTo>
                    <a:lnTo>
                      <a:pt x="3557" y="16669"/>
                    </a:lnTo>
                    <a:lnTo>
                      <a:pt x="3541" y="16524"/>
                    </a:lnTo>
                    <a:lnTo>
                      <a:pt x="3528" y="16380"/>
                    </a:lnTo>
                    <a:lnTo>
                      <a:pt x="3515" y="16238"/>
                    </a:lnTo>
                    <a:lnTo>
                      <a:pt x="3505" y="16096"/>
                    </a:lnTo>
                    <a:lnTo>
                      <a:pt x="3496" y="15957"/>
                    </a:lnTo>
                    <a:lnTo>
                      <a:pt x="3488" y="15819"/>
                    </a:lnTo>
                    <a:lnTo>
                      <a:pt x="3482" y="15684"/>
                    </a:lnTo>
                    <a:lnTo>
                      <a:pt x="3478" y="15553"/>
                    </a:lnTo>
                    <a:lnTo>
                      <a:pt x="3476" y="15422"/>
                    </a:lnTo>
                    <a:lnTo>
                      <a:pt x="3474" y="15296"/>
                    </a:lnTo>
                    <a:lnTo>
                      <a:pt x="3474" y="15171"/>
                    </a:lnTo>
                    <a:lnTo>
                      <a:pt x="3476" y="15049"/>
                    </a:lnTo>
                    <a:lnTo>
                      <a:pt x="3478" y="14931"/>
                    </a:lnTo>
                    <a:lnTo>
                      <a:pt x="3481" y="14818"/>
                    </a:lnTo>
                    <a:lnTo>
                      <a:pt x="3485" y="14707"/>
                    </a:lnTo>
                    <a:lnTo>
                      <a:pt x="3490" y="14599"/>
                    </a:lnTo>
                    <a:lnTo>
                      <a:pt x="3498" y="14498"/>
                    </a:lnTo>
                    <a:lnTo>
                      <a:pt x="3505" y="14399"/>
                    </a:lnTo>
                    <a:lnTo>
                      <a:pt x="3513" y="14303"/>
                    </a:lnTo>
                    <a:lnTo>
                      <a:pt x="3521" y="14216"/>
                    </a:lnTo>
                    <a:lnTo>
                      <a:pt x="3531" y="14129"/>
                    </a:lnTo>
                    <a:lnTo>
                      <a:pt x="3540" y="14051"/>
                    </a:lnTo>
                    <a:lnTo>
                      <a:pt x="3549" y="13975"/>
                    </a:lnTo>
                    <a:lnTo>
                      <a:pt x="3560" y="13906"/>
                    </a:lnTo>
                    <a:lnTo>
                      <a:pt x="3571" y="13841"/>
                    </a:lnTo>
                    <a:lnTo>
                      <a:pt x="3581" y="13782"/>
                    </a:lnTo>
                    <a:lnTo>
                      <a:pt x="3592" y="13732"/>
                    </a:lnTo>
                    <a:lnTo>
                      <a:pt x="3603" y="13684"/>
                    </a:lnTo>
                    <a:lnTo>
                      <a:pt x="3613" y="13644"/>
                    </a:lnTo>
                    <a:lnTo>
                      <a:pt x="3625" y="13610"/>
                    </a:lnTo>
                    <a:lnTo>
                      <a:pt x="3647" y="13548"/>
                    </a:lnTo>
                    <a:lnTo>
                      <a:pt x="3668" y="13490"/>
                    </a:lnTo>
                    <a:lnTo>
                      <a:pt x="3691" y="13433"/>
                    </a:lnTo>
                    <a:lnTo>
                      <a:pt x="3712" y="13377"/>
                    </a:lnTo>
                    <a:lnTo>
                      <a:pt x="3756" y="13278"/>
                    </a:lnTo>
                    <a:lnTo>
                      <a:pt x="3796" y="13189"/>
                    </a:lnTo>
                    <a:lnTo>
                      <a:pt x="3830" y="13118"/>
                    </a:lnTo>
                    <a:lnTo>
                      <a:pt x="3856" y="13063"/>
                    </a:lnTo>
                    <a:lnTo>
                      <a:pt x="3874" y="13029"/>
                    </a:lnTo>
                    <a:lnTo>
                      <a:pt x="3882" y="13018"/>
                    </a:lnTo>
                    <a:close/>
                    <a:moveTo>
                      <a:pt x="3169" y="12656"/>
                    </a:moveTo>
                    <a:lnTo>
                      <a:pt x="3163" y="12665"/>
                    </a:lnTo>
                    <a:lnTo>
                      <a:pt x="3147" y="12690"/>
                    </a:lnTo>
                    <a:lnTo>
                      <a:pt x="3123" y="12731"/>
                    </a:lnTo>
                    <a:lnTo>
                      <a:pt x="3091" y="12790"/>
                    </a:lnTo>
                    <a:lnTo>
                      <a:pt x="3072" y="12827"/>
                    </a:lnTo>
                    <a:lnTo>
                      <a:pt x="3054" y="12867"/>
                    </a:lnTo>
                    <a:lnTo>
                      <a:pt x="3032" y="12910"/>
                    </a:lnTo>
                    <a:lnTo>
                      <a:pt x="2964" y="13067"/>
                    </a:lnTo>
                    <a:lnTo>
                      <a:pt x="2916" y="13194"/>
                    </a:lnTo>
                    <a:lnTo>
                      <a:pt x="2891" y="13265"/>
                    </a:lnTo>
                    <a:lnTo>
                      <a:pt x="2867" y="13337"/>
                    </a:lnTo>
                    <a:lnTo>
                      <a:pt x="2840" y="13414"/>
                    </a:lnTo>
                    <a:lnTo>
                      <a:pt x="2816" y="13496"/>
                    </a:lnTo>
                    <a:lnTo>
                      <a:pt x="2792" y="13582"/>
                    </a:lnTo>
                    <a:lnTo>
                      <a:pt x="2768" y="13670"/>
                    </a:lnTo>
                    <a:lnTo>
                      <a:pt x="2722" y="13861"/>
                    </a:lnTo>
                    <a:lnTo>
                      <a:pt x="2702" y="13964"/>
                    </a:lnTo>
                    <a:lnTo>
                      <a:pt x="2682" y="14071"/>
                    </a:lnTo>
                    <a:lnTo>
                      <a:pt x="2664" y="14182"/>
                    </a:lnTo>
                    <a:lnTo>
                      <a:pt x="2648" y="14294"/>
                    </a:lnTo>
                    <a:lnTo>
                      <a:pt x="2632" y="14414"/>
                    </a:lnTo>
                    <a:lnTo>
                      <a:pt x="2620" y="14536"/>
                    </a:lnTo>
                    <a:lnTo>
                      <a:pt x="2607" y="14663"/>
                    </a:lnTo>
                    <a:lnTo>
                      <a:pt x="2598" y="14794"/>
                    </a:lnTo>
                    <a:lnTo>
                      <a:pt x="2591" y="14926"/>
                    </a:lnTo>
                    <a:lnTo>
                      <a:pt x="2590" y="15062"/>
                    </a:lnTo>
                    <a:lnTo>
                      <a:pt x="2591" y="15200"/>
                    </a:lnTo>
                    <a:lnTo>
                      <a:pt x="2597" y="15339"/>
                    </a:lnTo>
                    <a:lnTo>
                      <a:pt x="2606" y="15478"/>
                    </a:lnTo>
                    <a:lnTo>
                      <a:pt x="2617" y="15618"/>
                    </a:lnTo>
                    <a:lnTo>
                      <a:pt x="2630" y="15758"/>
                    </a:lnTo>
                    <a:lnTo>
                      <a:pt x="2646" y="15899"/>
                    </a:lnTo>
                    <a:lnTo>
                      <a:pt x="2665" y="16037"/>
                    </a:lnTo>
                    <a:lnTo>
                      <a:pt x="2685" y="16176"/>
                    </a:lnTo>
                    <a:lnTo>
                      <a:pt x="2708" y="16310"/>
                    </a:lnTo>
                    <a:lnTo>
                      <a:pt x="2733" y="16444"/>
                    </a:lnTo>
                    <a:lnTo>
                      <a:pt x="2757" y="16575"/>
                    </a:lnTo>
                    <a:lnTo>
                      <a:pt x="2782" y="16705"/>
                    </a:lnTo>
                    <a:lnTo>
                      <a:pt x="2809" y="16830"/>
                    </a:lnTo>
                    <a:lnTo>
                      <a:pt x="2836" y="16951"/>
                    </a:lnTo>
                    <a:lnTo>
                      <a:pt x="2865" y="17069"/>
                    </a:lnTo>
                    <a:lnTo>
                      <a:pt x="2892" y="17181"/>
                    </a:lnTo>
                    <a:lnTo>
                      <a:pt x="2919" y="17289"/>
                    </a:lnTo>
                    <a:lnTo>
                      <a:pt x="2945" y="17392"/>
                    </a:lnTo>
                    <a:lnTo>
                      <a:pt x="2971" y="17488"/>
                    </a:lnTo>
                    <a:lnTo>
                      <a:pt x="2998" y="17579"/>
                    </a:lnTo>
                    <a:lnTo>
                      <a:pt x="3020" y="17662"/>
                    </a:lnTo>
                    <a:lnTo>
                      <a:pt x="3043" y="17739"/>
                    </a:lnTo>
                    <a:lnTo>
                      <a:pt x="3082" y="17870"/>
                    </a:lnTo>
                    <a:lnTo>
                      <a:pt x="3114" y="17966"/>
                    </a:lnTo>
                    <a:lnTo>
                      <a:pt x="3134" y="18029"/>
                    </a:lnTo>
                    <a:lnTo>
                      <a:pt x="3140" y="18049"/>
                    </a:lnTo>
                    <a:lnTo>
                      <a:pt x="3119" y="18040"/>
                    </a:lnTo>
                    <a:lnTo>
                      <a:pt x="3056" y="18012"/>
                    </a:lnTo>
                    <a:lnTo>
                      <a:pt x="3012" y="17990"/>
                    </a:lnTo>
                    <a:lnTo>
                      <a:pt x="2959" y="17966"/>
                    </a:lnTo>
                    <a:lnTo>
                      <a:pt x="2899" y="17936"/>
                    </a:lnTo>
                    <a:lnTo>
                      <a:pt x="2831" y="17902"/>
                    </a:lnTo>
                    <a:lnTo>
                      <a:pt x="2757" y="17865"/>
                    </a:lnTo>
                    <a:lnTo>
                      <a:pt x="2676" y="17821"/>
                    </a:lnTo>
                    <a:lnTo>
                      <a:pt x="2589" y="17774"/>
                    </a:lnTo>
                    <a:lnTo>
                      <a:pt x="2499" y="17724"/>
                    </a:lnTo>
                    <a:lnTo>
                      <a:pt x="2404" y="17667"/>
                    </a:lnTo>
                    <a:lnTo>
                      <a:pt x="2306" y="17606"/>
                    </a:lnTo>
                    <a:lnTo>
                      <a:pt x="2203" y="17543"/>
                    </a:lnTo>
                    <a:lnTo>
                      <a:pt x="2100" y="17472"/>
                    </a:lnTo>
                    <a:lnTo>
                      <a:pt x="1993" y="17401"/>
                    </a:lnTo>
                    <a:lnTo>
                      <a:pt x="1885" y="17323"/>
                    </a:lnTo>
                    <a:lnTo>
                      <a:pt x="1775" y="17243"/>
                    </a:lnTo>
                    <a:lnTo>
                      <a:pt x="1667" y="17156"/>
                    </a:lnTo>
                    <a:lnTo>
                      <a:pt x="1558" y="17065"/>
                    </a:lnTo>
                    <a:lnTo>
                      <a:pt x="1449" y="16973"/>
                    </a:lnTo>
                    <a:lnTo>
                      <a:pt x="1344" y="16874"/>
                    </a:lnTo>
                    <a:lnTo>
                      <a:pt x="1240" y="16771"/>
                    </a:lnTo>
                    <a:lnTo>
                      <a:pt x="1137" y="16666"/>
                    </a:lnTo>
                    <a:lnTo>
                      <a:pt x="1038" y="16557"/>
                    </a:lnTo>
                    <a:lnTo>
                      <a:pt x="943" y="16441"/>
                    </a:lnTo>
                    <a:lnTo>
                      <a:pt x="854" y="16324"/>
                    </a:lnTo>
                    <a:lnTo>
                      <a:pt x="767" y="16202"/>
                    </a:lnTo>
                    <a:lnTo>
                      <a:pt x="687" y="16076"/>
                    </a:lnTo>
                    <a:lnTo>
                      <a:pt x="613" y="15946"/>
                    </a:lnTo>
                    <a:lnTo>
                      <a:pt x="545" y="15812"/>
                    </a:lnTo>
                    <a:lnTo>
                      <a:pt x="482" y="15677"/>
                    </a:lnTo>
                    <a:lnTo>
                      <a:pt x="422" y="15540"/>
                    </a:lnTo>
                    <a:lnTo>
                      <a:pt x="365" y="15404"/>
                    </a:lnTo>
                    <a:lnTo>
                      <a:pt x="310" y="15267"/>
                    </a:lnTo>
                    <a:lnTo>
                      <a:pt x="260" y="15131"/>
                    </a:lnTo>
                    <a:lnTo>
                      <a:pt x="214" y="14994"/>
                    </a:lnTo>
                    <a:lnTo>
                      <a:pt x="171" y="14860"/>
                    </a:lnTo>
                    <a:lnTo>
                      <a:pt x="132" y="14726"/>
                    </a:lnTo>
                    <a:lnTo>
                      <a:pt x="99" y="14593"/>
                    </a:lnTo>
                    <a:lnTo>
                      <a:pt x="69" y="14462"/>
                    </a:lnTo>
                    <a:lnTo>
                      <a:pt x="44" y="14334"/>
                    </a:lnTo>
                    <a:lnTo>
                      <a:pt x="24" y="14208"/>
                    </a:lnTo>
                    <a:lnTo>
                      <a:pt x="11" y="14083"/>
                    </a:lnTo>
                    <a:lnTo>
                      <a:pt x="3" y="13961"/>
                    </a:lnTo>
                    <a:lnTo>
                      <a:pt x="0" y="13843"/>
                    </a:lnTo>
                    <a:lnTo>
                      <a:pt x="4" y="13729"/>
                    </a:lnTo>
                    <a:lnTo>
                      <a:pt x="13" y="13618"/>
                    </a:lnTo>
                    <a:lnTo>
                      <a:pt x="29" y="13510"/>
                    </a:lnTo>
                    <a:lnTo>
                      <a:pt x="52" y="13406"/>
                    </a:lnTo>
                    <a:lnTo>
                      <a:pt x="84" y="13306"/>
                    </a:lnTo>
                    <a:lnTo>
                      <a:pt x="122" y="13212"/>
                    </a:lnTo>
                    <a:lnTo>
                      <a:pt x="166" y="13123"/>
                    </a:lnTo>
                    <a:lnTo>
                      <a:pt x="220" y="13038"/>
                    </a:lnTo>
                    <a:lnTo>
                      <a:pt x="281" y="12959"/>
                    </a:lnTo>
                    <a:lnTo>
                      <a:pt x="350" y="12885"/>
                    </a:lnTo>
                    <a:lnTo>
                      <a:pt x="427" y="12819"/>
                    </a:lnTo>
                    <a:lnTo>
                      <a:pt x="514" y="12757"/>
                    </a:lnTo>
                    <a:lnTo>
                      <a:pt x="610" y="12704"/>
                    </a:lnTo>
                    <a:lnTo>
                      <a:pt x="715" y="12657"/>
                    </a:lnTo>
                    <a:lnTo>
                      <a:pt x="830" y="12616"/>
                    </a:lnTo>
                    <a:lnTo>
                      <a:pt x="954" y="12582"/>
                    </a:lnTo>
                    <a:lnTo>
                      <a:pt x="1087" y="12557"/>
                    </a:lnTo>
                    <a:lnTo>
                      <a:pt x="1224" y="12537"/>
                    </a:lnTo>
                    <a:lnTo>
                      <a:pt x="1355" y="12520"/>
                    </a:lnTo>
                    <a:lnTo>
                      <a:pt x="1481" y="12506"/>
                    </a:lnTo>
                    <a:lnTo>
                      <a:pt x="1603" y="12495"/>
                    </a:lnTo>
                    <a:lnTo>
                      <a:pt x="1719" y="12488"/>
                    </a:lnTo>
                    <a:lnTo>
                      <a:pt x="1829" y="12480"/>
                    </a:lnTo>
                    <a:lnTo>
                      <a:pt x="1936" y="12477"/>
                    </a:lnTo>
                    <a:lnTo>
                      <a:pt x="2037" y="12474"/>
                    </a:lnTo>
                    <a:lnTo>
                      <a:pt x="2135" y="12475"/>
                    </a:lnTo>
                    <a:lnTo>
                      <a:pt x="2227" y="12477"/>
                    </a:lnTo>
                    <a:lnTo>
                      <a:pt x="2314" y="12482"/>
                    </a:lnTo>
                    <a:lnTo>
                      <a:pt x="2398" y="12488"/>
                    </a:lnTo>
                    <a:lnTo>
                      <a:pt x="2474" y="12494"/>
                    </a:lnTo>
                    <a:lnTo>
                      <a:pt x="2549" y="12502"/>
                    </a:lnTo>
                    <a:lnTo>
                      <a:pt x="2620" y="12511"/>
                    </a:lnTo>
                    <a:lnTo>
                      <a:pt x="2684" y="12520"/>
                    </a:lnTo>
                    <a:lnTo>
                      <a:pt x="2745" y="12531"/>
                    </a:lnTo>
                    <a:lnTo>
                      <a:pt x="2800" y="12542"/>
                    </a:lnTo>
                    <a:lnTo>
                      <a:pt x="2852" y="12552"/>
                    </a:lnTo>
                    <a:lnTo>
                      <a:pt x="2901" y="12563"/>
                    </a:lnTo>
                    <a:lnTo>
                      <a:pt x="2944" y="12576"/>
                    </a:lnTo>
                    <a:lnTo>
                      <a:pt x="2983" y="12586"/>
                    </a:lnTo>
                    <a:lnTo>
                      <a:pt x="3020" y="12597"/>
                    </a:lnTo>
                    <a:lnTo>
                      <a:pt x="3051" y="12608"/>
                    </a:lnTo>
                    <a:lnTo>
                      <a:pt x="3103" y="12626"/>
                    </a:lnTo>
                    <a:lnTo>
                      <a:pt x="3140" y="12643"/>
                    </a:lnTo>
                    <a:lnTo>
                      <a:pt x="3162" y="12653"/>
                    </a:lnTo>
                    <a:lnTo>
                      <a:pt x="3169" y="12656"/>
                    </a:lnTo>
                    <a:close/>
                    <a:moveTo>
                      <a:pt x="15913" y="17818"/>
                    </a:moveTo>
                    <a:lnTo>
                      <a:pt x="18281" y="17061"/>
                    </a:lnTo>
                    <a:lnTo>
                      <a:pt x="18277" y="17073"/>
                    </a:lnTo>
                    <a:lnTo>
                      <a:pt x="18268" y="17107"/>
                    </a:lnTo>
                    <a:lnTo>
                      <a:pt x="18255" y="17159"/>
                    </a:lnTo>
                    <a:lnTo>
                      <a:pt x="18236" y="17229"/>
                    </a:lnTo>
                    <a:lnTo>
                      <a:pt x="18210" y="17315"/>
                    </a:lnTo>
                    <a:lnTo>
                      <a:pt x="18179" y="17412"/>
                    </a:lnTo>
                    <a:lnTo>
                      <a:pt x="18162" y="17466"/>
                    </a:lnTo>
                    <a:lnTo>
                      <a:pt x="18142" y="17520"/>
                    </a:lnTo>
                    <a:lnTo>
                      <a:pt x="18122" y="17579"/>
                    </a:lnTo>
                    <a:lnTo>
                      <a:pt x="18098" y="17637"/>
                    </a:lnTo>
                    <a:lnTo>
                      <a:pt x="18073" y="17699"/>
                    </a:lnTo>
                    <a:lnTo>
                      <a:pt x="18048" y="17761"/>
                    </a:lnTo>
                    <a:lnTo>
                      <a:pt x="18020" y="17824"/>
                    </a:lnTo>
                    <a:lnTo>
                      <a:pt x="17992" y="17889"/>
                    </a:lnTo>
                    <a:lnTo>
                      <a:pt x="17960" y="17952"/>
                    </a:lnTo>
                    <a:lnTo>
                      <a:pt x="17928" y="18016"/>
                    </a:lnTo>
                    <a:lnTo>
                      <a:pt x="17894" y="18080"/>
                    </a:lnTo>
                    <a:lnTo>
                      <a:pt x="17860" y="18143"/>
                    </a:lnTo>
                    <a:lnTo>
                      <a:pt x="17821" y="18208"/>
                    </a:lnTo>
                    <a:lnTo>
                      <a:pt x="17782" y="18269"/>
                    </a:lnTo>
                    <a:lnTo>
                      <a:pt x="17741" y="18331"/>
                    </a:lnTo>
                    <a:lnTo>
                      <a:pt x="17698" y="18391"/>
                    </a:lnTo>
                    <a:lnTo>
                      <a:pt x="17654" y="18448"/>
                    </a:lnTo>
                    <a:lnTo>
                      <a:pt x="17609" y="18503"/>
                    </a:lnTo>
                    <a:lnTo>
                      <a:pt x="17559" y="18557"/>
                    </a:lnTo>
                    <a:lnTo>
                      <a:pt x="17510" y="18607"/>
                    </a:lnTo>
                    <a:lnTo>
                      <a:pt x="17459" y="18656"/>
                    </a:lnTo>
                    <a:lnTo>
                      <a:pt x="17408" y="18702"/>
                    </a:lnTo>
                    <a:lnTo>
                      <a:pt x="17359" y="18747"/>
                    </a:lnTo>
                    <a:lnTo>
                      <a:pt x="17308" y="18790"/>
                    </a:lnTo>
                    <a:lnTo>
                      <a:pt x="17260" y="18832"/>
                    </a:lnTo>
                    <a:lnTo>
                      <a:pt x="17211" y="18870"/>
                    </a:lnTo>
                    <a:lnTo>
                      <a:pt x="17164" y="18907"/>
                    </a:lnTo>
                    <a:lnTo>
                      <a:pt x="17117" y="18943"/>
                    </a:lnTo>
                    <a:lnTo>
                      <a:pt x="17070" y="18977"/>
                    </a:lnTo>
                    <a:lnTo>
                      <a:pt x="17025" y="19009"/>
                    </a:lnTo>
                    <a:lnTo>
                      <a:pt x="16981" y="19038"/>
                    </a:lnTo>
                    <a:lnTo>
                      <a:pt x="16938" y="19068"/>
                    </a:lnTo>
                    <a:lnTo>
                      <a:pt x="16857" y="19120"/>
                    </a:lnTo>
                    <a:lnTo>
                      <a:pt x="16779" y="19166"/>
                    </a:lnTo>
                    <a:lnTo>
                      <a:pt x="16710" y="19206"/>
                    </a:lnTo>
                    <a:lnTo>
                      <a:pt x="16645" y="19242"/>
                    </a:lnTo>
                    <a:lnTo>
                      <a:pt x="16591" y="19270"/>
                    </a:lnTo>
                    <a:lnTo>
                      <a:pt x="16543" y="19293"/>
                    </a:lnTo>
                    <a:lnTo>
                      <a:pt x="16505" y="19310"/>
                    </a:lnTo>
                    <a:lnTo>
                      <a:pt x="16479" y="19322"/>
                    </a:lnTo>
                    <a:lnTo>
                      <a:pt x="16461" y="19328"/>
                    </a:lnTo>
                    <a:lnTo>
                      <a:pt x="16456" y="19331"/>
                    </a:lnTo>
                    <a:lnTo>
                      <a:pt x="15258" y="19627"/>
                    </a:lnTo>
                    <a:lnTo>
                      <a:pt x="15262" y="19618"/>
                    </a:lnTo>
                    <a:lnTo>
                      <a:pt x="15275" y="19590"/>
                    </a:lnTo>
                    <a:lnTo>
                      <a:pt x="15296" y="19547"/>
                    </a:lnTo>
                    <a:lnTo>
                      <a:pt x="15326" y="19488"/>
                    </a:lnTo>
                    <a:lnTo>
                      <a:pt x="15359" y="19419"/>
                    </a:lnTo>
                    <a:lnTo>
                      <a:pt x="15395" y="19339"/>
                    </a:lnTo>
                    <a:lnTo>
                      <a:pt x="15435" y="19253"/>
                    </a:lnTo>
                    <a:lnTo>
                      <a:pt x="15479" y="19159"/>
                    </a:lnTo>
                    <a:lnTo>
                      <a:pt x="15521" y="19061"/>
                    </a:lnTo>
                    <a:lnTo>
                      <a:pt x="15563" y="18963"/>
                    </a:lnTo>
                    <a:lnTo>
                      <a:pt x="15605" y="18864"/>
                    </a:lnTo>
                    <a:lnTo>
                      <a:pt x="15642" y="18767"/>
                    </a:lnTo>
                    <a:lnTo>
                      <a:pt x="15660" y="18719"/>
                    </a:lnTo>
                    <a:lnTo>
                      <a:pt x="15676" y="18675"/>
                    </a:lnTo>
                    <a:lnTo>
                      <a:pt x="15705" y="18588"/>
                    </a:lnTo>
                    <a:lnTo>
                      <a:pt x="15717" y="18548"/>
                    </a:lnTo>
                    <a:lnTo>
                      <a:pt x="15728" y="18511"/>
                    </a:lnTo>
                    <a:lnTo>
                      <a:pt x="15736" y="18476"/>
                    </a:lnTo>
                    <a:lnTo>
                      <a:pt x="15742" y="18442"/>
                    </a:lnTo>
                    <a:lnTo>
                      <a:pt x="15753" y="18382"/>
                    </a:lnTo>
                    <a:lnTo>
                      <a:pt x="15765" y="18323"/>
                    </a:lnTo>
                    <a:lnTo>
                      <a:pt x="15779" y="18263"/>
                    </a:lnTo>
                    <a:lnTo>
                      <a:pt x="15792" y="18208"/>
                    </a:lnTo>
                    <a:lnTo>
                      <a:pt x="15807" y="18152"/>
                    </a:lnTo>
                    <a:lnTo>
                      <a:pt x="15821" y="18101"/>
                    </a:lnTo>
                    <a:lnTo>
                      <a:pt x="15836" y="18053"/>
                    </a:lnTo>
                    <a:lnTo>
                      <a:pt x="15849" y="18009"/>
                    </a:lnTo>
                    <a:lnTo>
                      <a:pt x="15875" y="17930"/>
                    </a:lnTo>
                    <a:lnTo>
                      <a:pt x="15895" y="17870"/>
                    </a:lnTo>
                    <a:lnTo>
                      <a:pt x="15908" y="17831"/>
                    </a:lnTo>
                    <a:lnTo>
                      <a:pt x="15913" y="17818"/>
                    </a:lnTo>
                    <a:close/>
                    <a:moveTo>
                      <a:pt x="10182" y="17721"/>
                    </a:moveTo>
                    <a:lnTo>
                      <a:pt x="10196" y="17730"/>
                    </a:lnTo>
                    <a:lnTo>
                      <a:pt x="10236" y="17757"/>
                    </a:lnTo>
                    <a:lnTo>
                      <a:pt x="10299" y="17801"/>
                    </a:lnTo>
                    <a:lnTo>
                      <a:pt x="10386" y="17858"/>
                    </a:lnTo>
                    <a:lnTo>
                      <a:pt x="10435" y="17890"/>
                    </a:lnTo>
                    <a:lnTo>
                      <a:pt x="10491" y="17924"/>
                    </a:lnTo>
                    <a:lnTo>
                      <a:pt x="10552" y="17959"/>
                    </a:lnTo>
                    <a:lnTo>
                      <a:pt x="10616" y="17996"/>
                    </a:lnTo>
                    <a:lnTo>
                      <a:pt x="10684" y="18036"/>
                    </a:lnTo>
                    <a:lnTo>
                      <a:pt x="10756" y="18075"/>
                    </a:lnTo>
                    <a:lnTo>
                      <a:pt x="10831" y="18115"/>
                    </a:lnTo>
                    <a:lnTo>
                      <a:pt x="10910" y="18157"/>
                    </a:lnTo>
                    <a:lnTo>
                      <a:pt x="10990" y="18195"/>
                    </a:lnTo>
                    <a:lnTo>
                      <a:pt x="11075" y="18235"/>
                    </a:lnTo>
                    <a:lnTo>
                      <a:pt x="11162" y="18272"/>
                    </a:lnTo>
                    <a:lnTo>
                      <a:pt x="11252" y="18311"/>
                    </a:lnTo>
                    <a:lnTo>
                      <a:pt x="11342" y="18346"/>
                    </a:lnTo>
                    <a:lnTo>
                      <a:pt x="11436" y="18380"/>
                    </a:lnTo>
                    <a:lnTo>
                      <a:pt x="11531" y="18413"/>
                    </a:lnTo>
                    <a:lnTo>
                      <a:pt x="11627" y="18440"/>
                    </a:lnTo>
                    <a:lnTo>
                      <a:pt x="11722" y="18468"/>
                    </a:lnTo>
                    <a:lnTo>
                      <a:pt x="11819" y="18491"/>
                    </a:lnTo>
                    <a:lnTo>
                      <a:pt x="11918" y="18510"/>
                    </a:lnTo>
                    <a:lnTo>
                      <a:pt x="12017" y="18525"/>
                    </a:lnTo>
                    <a:lnTo>
                      <a:pt x="12113" y="18537"/>
                    </a:lnTo>
                    <a:lnTo>
                      <a:pt x="12212" y="18544"/>
                    </a:lnTo>
                    <a:lnTo>
                      <a:pt x="12309" y="18545"/>
                    </a:lnTo>
                    <a:lnTo>
                      <a:pt x="12407" y="18542"/>
                    </a:lnTo>
                    <a:lnTo>
                      <a:pt x="12503" y="18534"/>
                    </a:lnTo>
                    <a:lnTo>
                      <a:pt x="12602" y="18527"/>
                    </a:lnTo>
                    <a:lnTo>
                      <a:pt x="12805" y="18508"/>
                    </a:lnTo>
                    <a:lnTo>
                      <a:pt x="12908" y="18497"/>
                    </a:lnTo>
                    <a:lnTo>
                      <a:pt x="13114" y="18473"/>
                    </a:lnTo>
                    <a:lnTo>
                      <a:pt x="13218" y="18457"/>
                    </a:lnTo>
                    <a:lnTo>
                      <a:pt x="13424" y="18428"/>
                    </a:lnTo>
                    <a:lnTo>
                      <a:pt x="13624" y="18399"/>
                    </a:lnTo>
                    <a:lnTo>
                      <a:pt x="13819" y="18368"/>
                    </a:lnTo>
                    <a:lnTo>
                      <a:pt x="14003" y="18337"/>
                    </a:lnTo>
                    <a:lnTo>
                      <a:pt x="14176" y="18305"/>
                    </a:lnTo>
                    <a:lnTo>
                      <a:pt x="14333" y="18277"/>
                    </a:lnTo>
                    <a:lnTo>
                      <a:pt x="14475" y="18251"/>
                    </a:lnTo>
                    <a:lnTo>
                      <a:pt x="14595" y="18228"/>
                    </a:lnTo>
                    <a:lnTo>
                      <a:pt x="14694" y="18208"/>
                    </a:lnTo>
                    <a:lnTo>
                      <a:pt x="14767" y="18194"/>
                    </a:lnTo>
                    <a:lnTo>
                      <a:pt x="14814" y="18184"/>
                    </a:lnTo>
                    <a:lnTo>
                      <a:pt x="14830" y="18180"/>
                    </a:lnTo>
                    <a:lnTo>
                      <a:pt x="14827" y="18192"/>
                    </a:lnTo>
                    <a:lnTo>
                      <a:pt x="14818" y="18223"/>
                    </a:lnTo>
                    <a:lnTo>
                      <a:pt x="14803" y="18274"/>
                    </a:lnTo>
                    <a:lnTo>
                      <a:pt x="14782" y="18340"/>
                    </a:lnTo>
                    <a:lnTo>
                      <a:pt x="14758" y="18420"/>
                    </a:lnTo>
                    <a:lnTo>
                      <a:pt x="14730" y="18511"/>
                    </a:lnTo>
                    <a:lnTo>
                      <a:pt x="14699" y="18611"/>
                    </a:lnTo>
                    <a:lnTo>
                      <a:pt x="14666" y="18718"/>
                    </a:lnTo>
                    <a:lnTo>
                      <a:pt x="14594" y="18943"/>
                    </a:lnTo>
                    <a:lnTo>
                      <a:pt x="14556" y="19055"/>
                    </a:lnTo>
                    <a:lnTo>
                      <a:pt x="14516" y="19165"/>
                    </a:lnTo>
                    <a:lnTo>
                      <a:pt x="14479" y="19270"/>
                    </a:lnTo>
                    <a:lnTo>
                      <a:pt x="14443" y="19367"/>
                    </a:lnTo>
                    <a:lnTo>
                      <a:pt x="14425" y="19413"/>
                    </a:lnTo>
                    <a:lnTo>
                      <a:pt x="14407" y="19453"/>
                    </a:lnTo>
                    <a:lnTo>
                      <a:pt x="14389" y="19493"/>
                    </a:lnTo>
                    <a:lnTo>
                      <a:pt x="14373" y="19527"/>
                    </a:lnTo>
                    <a:lnTo>
                      <a:pt x="14356" y="19562"/>
                    </a:lnTo>
                    <a:lnTo>
                      <a:pt x="14337" y="19595"/>
                    </a:lnTo>
                    <a:lnTo>
                      <a:pt x="14315" y="19627"/>
                    </a:lnTo>
                    <a:lnTo>
                      <a:pt x="14264" y="19692"/>
                    </a:lnTo>
                    <a:lnTo>
                      <a:pt x="14236" y="19723"/>
                    </a:lnTo>
                    <a:lnTo>
                      <a:pt x="14206" y="19752"/>
                    </a:lnTo>
                    <a:lnTo>
                      <a:pt x="14174" y="19781"/>
                    </a:lnTo>
                    <a:lnTo>
                      <a:pt x="14105" y="19840"/>
                    </a:lnTo>
                    <a:lnTo>
                      <a:pt x="14067" y="19868"/>
                    </a:lnTo>
                    <a:lnTo>
                      <a:pt x="13990" y="19920"/>
                    </a:lnTo>
                    <a:lnTo>
                      <a:pt x="13948" y="19946"/>
                    </a:lnTo>
                    <a:lnTo>
                      <a:pt x="13906" y="19971"/>
                    </a:lnTo>
                    <a:lnTo>
                      <a:pt x="13864" y="19997"/>
                    </a:lnTo>
                    <a:lnTo>
                      <a:pt x="13820" y="20022"/>
                    </a:lnTo>
                    <a:lnTo>
                      <a:pt x="13684" y="20091"/>
                    </a:lnTo>
                    <a:lnTo>
                      <a:pt x="13591" y="20134"/>
                    </a:lnTo>
                    <a:lnTo>
                      <a:pt x="13496" y="20176"/>
                    </a:lnTo>
                    <a:lnTo>
                      <a:pt x="13399" y="20214"/>
                    </a:lnTo>
                    <a:lnTo>
                      <a:pt x="13306" y="20251"/>
                    </a:lnTo>
                    <a:lnTo>
                      <a:pt x="13211" y="20285"/>
                    </a:lnTo>
                    <a:lnTo>
                      <a:pt x="13119" y="20318"/>
                    </a:lnTo>
                    <a:lnTo>
                      <a:pt x="12991" y="20359"/>
                    </a:lnTo>
                    <a:lnTo>
                      <a:pt x="12797" y="20419"/>
                    </a:lnTo>
                    <a:lnTo>
                      <a:pt x="12547" y="20498"/>
                    </a:lnTo>
                    <a:lnTo>
                      <a:pt x="12251" y="20587"/>
                    </a:lnTo>
                    <a:lnTo>
                      <a:pt x="11919" y="20688"/>
                    </a:lnTo>
                    <a:lnTo>
                      <a:pt x="11561" y="20795"/>
                    </a:lnTo>
                    <a:lnTo>
                      <a:pt x="11190" y="20906"/>
                    </a:lnTo>
                    <a:lnTo>
                      <a:pt x="10813" y="21020"/>
                    </a:lnTo>
                    <a:lnTo>
                      <a:pt x="10442" y="21131"/>
                    </a:lnTo>
                    <a:lnTo>
                      <a:pt x="10087" y="21238"/>
                    </a:lnTo>
                    <a:lnTo>
                      <a:pt x="9758" y="21335"/>
                    </a:lnTo>
                    <a:lnTo>
                      <a:pt x="9467" y="21423"/>
                    </a:lnTo>
                    <a:lnTo>
                      <a:pt x="9221" y="21495"/>
                    </a:lnTo>
                    <a:lnTo>
                      <a:pt x="9033" y="21552"/>
                    </a:lnTo>
                    <a:lnTo>
                      <a:pt x="8913" y="21588"/>
                    </a:lnTo>
                    <a:lnTo>
                      <a:pt x="8871" y="21600"/>
                    </a:lnTo>
                    <a:lnTo>
                      <a:pt x="8882" y="21585"/>
                    </a:lnTo>
                    <a:lnTo>
                      <a:pt x="8914" y="21541"/>
                    </a:lnTo>
                    <a:lnTo>
                      <a:pt x="8965" y="21471"/>
                    </a:lnTo>
                    <a:lnTo>
                      <a:pt x="9030" y="21377"/>
                    </a:lnTo>
                    <a:lnTo>
                      <a:pt x="9110" y="21262"/>
                    </a:lnTo>
                    <a:lnTo>
                      <a:pt x="9200" y="21130"/>
                    </a:lnTo>
                    <a:lnTo>
                      <a:pt x="9297" y="20983"/>
                    </a:lnTo>
                    <a:lnTo>
                      <a:pt x="9401" y="20823"/>
                    </a:lnTo>
                    <a:lnTo>
                      <a:pt x="9508" y="20654"/>
                    </a:lnTo>
                    <a:lnTo>
                      <a:pt x="9562" y="20566"/>
                    </a:lnTo>
                    <a:lnTo>
                      <a:pt x="9616" y="20478"/>
                    </a:lnTo>
                    <a:lnTo>
                      <a:pt x="9669" y="20389"/>
                    </a:lnTo>
                    <a:lnTo>
                      <a:pt x="9721" y="20296"/>
                    </a:lnTo>
                    <a:lnTo>
                      <a:pt x="9771" y="20207"/>
                    </a:lnTo>
                    <a:lnTo>
                      <a:pt x="9821" y="20116"/>
                    </a:lnTo>
                    <a:lnTo>
                      <a:pt x="9869" y="20026"/>
                    </a:lnTo>
                    <a:lnTo>
                      <a:pt x="9914" y="19935"/>
                    </a:lnTo>
                    <a:lnTo>
                      <a:pt x="9957" y="19848"/>
                    </a:lnTo>
                    <a:lnTo>
                      <a:pt x="9999" y="19760"/>
                    </a:lnTo>
                    <a:lnTo>
                      <a:pt x="10035" y="19673"/>
                    </a:lnTo>
                    <a:lnTo>
                      <a:pt x="10068" y="19590"/>
                    </a:lnTo>
                    <a:lnTo>
                      <a:pt x="10099" y="19508"/>
                    </a:lnTo>
                    <a:lnTo>
                      <a:pt x="10125" y="19430"/>
                    </a:lnTo>
                    <a:lnTo>
                      <a:pt x="10148" y="19353"/>
                    </a:lnTo>
                    <a:lnTo>
                      <a:pt x="10168" y="19276"/>
                    </a:lnTo>
                    <a:lnTo>
                      <a:pt x="10186" y="19197"/>
                    </a:lnTo>
                    <a:lnTo>
                      <a:pt x="10202" y="19120"/>
                    </a:lnTo>
                    <a:lnTo>
                      <a:pt x="10214" y="19043"/>
                    </a:lnTo>
                    <a:lnTo>
                      <a:pt x="10224" y="18967"/>
                    </a:lnTo>
                    <a:lnTo>
                      <a:pt x="10235" y="18890"/>
                    </a:lnTo>
                    <a:lnTo>
                      <a:pt x="10243" y="18816"/>
                    </a:lnTo>
                    <a:lnTo>
                      <a:pt x="10248" y="18741"/>
                    </a:lnTo>
                    <a:lnTo>
                      <a:pt x="10252" y="18670"/>
                    </a:lnTo>
                    <a:lnTo>
                      <a:pt x="10255" y="18598"/>
                    </a:lnTo>
                    <a:lnTo>
                      <a:pt x="10256" y="18528"/>
                    </a:lnTo>
                    <a:lnTo>
                      <a:pt x="10256" y="18459"/>
                    </a:lnTo>
                    <a:lnTo>
                      <a:pt x="10255" y="18393"/>
                    </a:lnTo>
                    <a:lnTo>
                      <a:pt x="10254" y="18329"/>
                    </a:lnTo>
                    <a:lnTo>
                      <a:pt x="10251" y="18266"/>
                    </a:lnTo>
                    <a:lnTo>
                      <a:pt x="10243" y="18149"/>
                    </a:lnTo>
                    <a:lnTo>
                      <a:pt x="10238" y="18095"/>
                    </a:lnTo>
                    <a:lnTo>
                      <a:pt x="10232" y="18044"/>
                    </a:lnTo>
                    <a:lnTo>
                      <a:pt x="10220" y="17950"/>
                    </a:lnTo>
                    <a:lnTo>
                      <a:pt x="10210" y="17872"/>
                    </a:lnTo>
                    <a:lnTo>
                      <a:pt x="10199" y="17807"/>
                    </a:lnTo>
                    <a:lnTo>
                      <a:pt x="10190" y="17759"/>
                    </a:lnTo>
                    <a:lnTo>
                      <a:pt x="10184" y="17730"/>
                    </a:lnTo>
                    <a:lnTo>
                      <a:pt x="10182" y="17721"/>
                    </a:lnTo>
                    <a:close/>
                    <a:moveTo>
                      <a:pt x="19226" y="15794"/>
                    </a:moveTo>
                    <a:lnTo>
                      <a:pt x="19230" y="15749"/>
                    </a:lnTo>
                    <a:lnTo>
                      <a:pt x="19242" y="15621"/>
                    </a:lnTo>
                    <a:lnTo>
                      <a:pt x="19252" y="15527"/>
                    </a:lnTo>
                    <a:lnTo>
                      <a:pt x="19260" y="15418"/>
                    </a:lnTo>
                    <a:lnTo>
                      <a:pt x="19266" y="15291"/>
                    </a:lnTo>
                    <a:lnTo>
                      <a:pt x="19274" y="15148"/>
                    </a:lnTo>
                    <a:lnTo>
                      <a:pt x="19280" y="14992"/>
                    </a:lnTo>
                    <a:lnTo>
                      <a:pt x="19284" y="14821"/>
                    </a:lnTo>
                    <a:lnTo>
                      <a:pt x="19286" y="14639"/>
                    </a:lnTo>
                    <a:lnTo>
                      <a:pt x="19285" y="14445"/>
                    </a:lnTo>
                    <a:lnTo>
                      <a:pt x="19282" y="14242"/>
                    </a:lnTo>
                    <a:lnTo>
                      <a:pt x="19274" y="14031"/>
                    </a:lnTo>
                    <a:lnTo>
                      <a:pt x="19264" y="13810"/>
                    </a:lnTo>
                    <a:lnTo>
                      <a:pt x="19246" y="13582"/>
                    </a:lnTo>
                    <a:lnTo>
                      <a:pt x="19226" y="13349"/>
                    </a:lnTo>
                    <a:lnTo>
                      <a:pt x="19200" y="13114"/>
                    </a:lnTo>
                    <a:lnTo>
                      <a:pt x="19167" y="12872"/>
                    </a:lnTo>
                    <a:lnTo>
                      <a:pt x="19130" y="12626"/>
                    </a:lnTo>
                    <a:lnTo>
                      <a:pt x="19083" y="12383"/>
                    </a:lnTo>
                    <a:lnTo>
                      <a:pt x="19030" y="12138"/>
                    </a:lnTo>
                    <a:lnTo>
                      <a:pt x="18968" y="11894"/>
                    </a:lnTo>
                    <a:lnTo>
                      <a:pt x="18899" y="11651"/>
                    </a:lnTo>
                    <a:lnTo>
                      <a:pt x="18820" y="11412"/>
                    </a:lnTo>
                    <a:lnTo>
                      <a:pt x="18731" y="11176"/>
                    </a:lnTo>
                    <a:lnTo>
                      <a:pt x="18633" y="10945"/>
                    </a:lnTo>
                    <a:lnTo>
                      <a:pt x="18525" y="10721"/>
                    </a:lnTo>
                    <a:lnTo>
                      <a:pt x="18406" y="10506"/>
                    </a:lnTo>
                    <a:lnTo>
                      <a:pt x="18275" y="10296"/>
                    </a:lnTo>
                    <a:lnTo>
                      <a:pt x="18132" y="10099"/>
                    </a:lnTo>
                    <a:lnTo>
                      <a:pt x="17976" y="9909"/>
                    </a:lnTo>
                    <a:lnTo>
                      <a:pt x="17818" y="9733"/>
                    </a:lnTo>
                    <a:lnTo>
                      <a:pt x="17667" y="9567"/>
                    </a:lnTo>
                    <a:lnTo>
                      <a:pt x="17524" y="9413"/>
                    </a:lnTo>
                    <a:lnTo>
                      <a:pt x="17387" y="9269"/>
                    </a:lnTo>
                    <a:lnTo>
                      <a:pt x="17256" y="9137"/>
                    </a:lnTo>
                    <a:lnTo>
                      <a:pt x="17132" y="9012"/>
                    </a:lnTo>
                    <a:lnTo>
                      <a:pt x="17012" y="8898"/>
                    </a:lnTo>
                    <a:lnTo>
                      <a:pt x="16898" y="8792"/>
                    </a:lnTo>
                    <a:lnTo>
                      <a:pt x="16788" y="8696"/>
                    </a:lnTo>
                    <a:lnTo>
                      <a:pt x="16684" y="8608"/>
                    </a:lnTo>
                    <a:lnTo>
                      <a:pt x="16585" y="8528"/>
                    </a:lnTo>
                    <a:lnTo>
                      <a:pt x="16489" y="8453"/>
                    </a:lnTo>
                    <a:lnTo>
                      <a:pt x="16396" y="8388"/>
                    </a:lnTo>
                    <a:lnTo>
                      <a:pt x="16308" y="8326"/>
                    </a:lnTo>
                    <a:lnTo>
                      <a:pt x="16222" y="8272"/>
                    </a:lnTo>
                    <a:lnTo>
                      <a:pt x="16139" y="8224"/>
                    </a:lnTo>
                    <a:lnTo>
                      <a:pt x="16058" y="8181"/>
                    </a:lnTo>
                    <a:lnTo>
                      <a:pt x="15980" y="8143"/>
                    </a:lnTo>
                    <a:lnTo>
                      <a:pt x="15904" y="8109"/>
                    </a:lnTo>
                    <a:lnTo>
                      <a:pt x="15829" y="8080"/>
                    </a:lnTo>
                    <a:lnTo>
                      <a:pt x="15756" y="8053"/>
                    </a:lnTo>
                    <a:lnTo>
                      <a:pt x="15682" y="8029"/>
                    </a:lnTo>
                    <a:lnTo>
                      <a:pt x="15612" y="8009"/>
                    </a:lnTo>
                    <a:lnTo>
                      <a:pt x="15538" y="7992"/>
                    </a:lnTo>
                    <a:lnTo>
                      <a:pt x="15467" y="7976"/>
                    </a:lnTo>
                    <a:lnTo>
                      <a:pt x="15394" y="7961"/>
                    </a:lnTo>
                    <a:lnTo>
                      <a:pt x="15322" y="7949"/>
                    </a:lnTo>
                    <a:lnTo>
                      <a:pt x="15248" y="7936"/>
                    </a:lnTo>
                    <a:lnTo>
                      <a:pt x="15096" y="7912"/>
                    </a:lnTo>
                    <a:lnTo>
                      <a:pt x="14937" y="7882"/>
                    </a:lnTo>
                    <a:lnTo>
                      <a:pt x="14853" y="7868"/>
                    </a:lnTo>
                    <a:lnTo>
                      <a:pt x="14770" y="7858"/>
                    </a:lnTo>
                    <a:lnTo>
                      <a:pt x="14687" y="7848"/>
                    </a:lnTo>
                    <a:lnTo>
                      <a:pt x="14604" y="7841"/>
                    </a:lnTo>
                    <a:lnTo>
                      <a:pt x="14520" y="7835"/>
                    </a:lnTo>
                    <a:lnTo>
                      <a:pt x="14437" y="7830"/>
                    </a:lnTo>
                    <a:lnTo>
                      <a:pt x="14355" y="7827"/>
                    </a:lnTo>
                    <a:lnTo>
                      <a:pt x="14272" y="7825"/>
                    </a:lnTo>
                    <a:lnTo>
                      <a:pt x="14107" y="7825"/>
                    </a:lnTo>
                    <a:lnTo>
                      <a:pt x="14026" y="7828"/>
                    </a:lnTo>
                    <a:lnTo>
                      <a:pt x="13946" y="7831"/>
                    </a:lnTo>
                    <a:lnTo>
                      <a:pt x="13866" y="7836"/>
                    </a:lnTo>
                    <a:lnTo>
                      <a:pt x="13787" y="7841"/>
                    </a:lnTo>
                    <a:lnTo>
                      <a:pt x="13708" y="7847"/>
                    </a:lnTo>
                    <a:lnTo>
                      <a:pt x="13631" y="7853"/>
                    </a:lnTo>
                    <a:lnTo>
                      <a:pt x="13478" y="7870"/>
                    </a:lnTo>
                    <a:lnTo>
                      <a:pt x="13333" y="7887"/>
                    </a:lnTo>
                    <a:lnTo>
                      <a:pt x="13192" y="7908"/>
                    </a:lnTo>
                    <a:lnTo>
                      <a:pt x="13059" y="7927"/>
                    </a:lnTo>
                    <a:lnTo>
                      <a:pt x="12932" y="7947"/>
                    </a:lnTo>
                    <a:lnTo>
                      <a:pt x="12814" y="7967"/>
                    </a:lnTo>
                    <a:lnTo>
                      <a:pt x="12705" y="7984"/>
                    </a:lnTo>
                    <a:lnTo>
                      <a:pt x="12605" y="7999"/>
                    </a:lnTo>
                    <a:lnTo>
                      <a:pt x="12529" y="8016"/>
                    </a:lnTo>
                    <a:lnTo>
                      <a:pt x="12396" y="8052"/>
                    </a:lnTo>
                    <a:lnTo>
                      <a:pt x="12213" y="8103"/>
                    </a:lnTo>
                    <a:lnTo>
                      <a:pt x="11982" y="8167"/>
                    </a:lnTo>
                    <a:lnTo>
                      <a:pt x="11707" y="8249"/>
                    </a:lnTo>
                    <a:lnTo>
                      <a:pt x="11393" y="8342"/>
                    </a:lnTo>
                    <a:lnTo>
                      <a:pt x="11042" y="8446"/>
                    </a:lnTo>
                    <a:lnTo>
                      <a:pt x="10660" y="8564"/>
                    </a:lnTo>
                    <a:lnTo>
                      <a:pt x="9809" y="8822"/>
                    </a:lnTo>
                    <a:lnTo>
                      <a:pt x="8875" y="9106"/>
                    </a:lnTo>
                    <a:lnTo>
                      <a:pt x="7887" y="9411"/>
                    </a:lnTo>
                    <a:lnTo>
                      <a:pt x="6873" y="9724"/>
                    </a:lnTo>
                    <a:lnTo>
                      <a:pt x="5866" y="10037"/>
                    </a:lnTo>
                    <a:lnTo>
                      <a:pt x="4896" y="10338"/>
                    </a:lnTo>
                    <a:lnTo>
                      <a:pt x="3990" y="10620"/>
                    </a:lnTo>
                    <a:lnTo>
                      <a:pt x="3182" y="10871"/>
                    </a:lnTo>
                    <a:lnTo>
                      <a:pt x="2502" y="11084"/>
                    </a:lnTo>
                    <a:lnTo>
                      <a:pt x="1978" y="11247"/>
                    </a:lnTo>
                    <a:lnTo>
                      <a:pt x="1642" y="11353"/>
                    </a:lnTo>
                    <a:lnTo>
                      <a:pt x="1523" y="11390"/>
                    </a:lnTo>
                    <a:lnTo>
                      <a:pt x="1559" y="11395"/>
                    </a:lnTo>
                    <a:lnTo>
                      <a:pt x="1664" y="11415"/>
                    </a:lnTo>
                    <a:lnTo>
                      <a:pt x="1741" y="11429"/>
                    </a:lnTo>
                    <a:lnTo>
                      <a:pt x="1831" y="11447"/>
                    </a:lnTo>
                    <a:lnTo>
                      <a:pt x="1938" y="11469"/>
                    </a:lnTo>
                    <a:lnTo>
                      <a:pt x="2057" y="11495"/>
                    </a:lnTo>
                    <a:lnTo>
                      <a:pt x="2188" y="11524"/>
                    </a:lnTo>
                    <a:lnTo>
                      <a:pt x="2331" y="11558"/>
                    </a:lnTo>
                    <a:lnTo>
                      <a:pt x="2486" y="11600"/>
                    </a:lnTo>
                    <a:lnTo>
                      <a:pt x="2650" y="11643"/>
                    </a:lnTo>
                    <a:lnTo>
                      <a:pt x="2823" y="11692"/>
                    </a:lnTo>
                    <a:lnTo>
                      <a:pt x="3007" y="11748"/>
                    </a:lnTo>
                    <a:lnTo>
                      <a:pt x="3195" y="11806"/>
                    </a:lnTo>
                    <a:lnTo>
                      <a:pt x="3393" y="11871"/>
                    </a:lnTo>
                    <a:lnTo>
                      <a:pt x="3596" y="11944"/>
                    </a:lnTo>
                    <a:lnTo>
                      <a:pt x="3806" y="12021"/>
                    </a:lnTo>
                    <a:lnTo>
                      <a:pt x="4019" y="12105"/>
                    </a:lnTo>
                    <a:lnTo>
                      <a:pt x="4236" y="12196"/>
                    </a:lnTo>
                    <a:lnTo>
                      <a:pt x="4456" y="12292"/>
                    </a:lnTo>
                    <a:lnTo>
                      <a:pt x="4679" y="12395"/>
                    </a:lnTo>
                    <a:lnTo>
                      <a:pt x="4904" y="12506"/>
                    </a:lnTo>
                    <a:lnTo>
                      <a:pt x="5128" y="12623"/>
                    </a:lnTo>
                    <a:lnTo>
                      <a:pt x="5353" y="12748"/>
                    </a:lnTo>
                    <a:lnTo>
                      <a:pt x="5577" y="12881"/>
                    </a:lnTo>
                    <a:lnTo>
                      <a:pt x="5800" y="13021"/>
                    </a:lnTo>
                    <a:lnTo>
                      <a:pt x="6019" y="13169"/>
                    </a:lnTo>
                    <a:lnTo>
                      <a:pt x="6237" y="13326"/>
                    </a:lnTo>
                    <a:lnTo>
                      <a:pt x="6451" y="13490"/>
                    </a:lnTo>
                    <a:lnTo>
                      <a:pt x="6658" y="13664"/>
                    </a:lnTo>
                    <a:lnTo>
                      <a:pt x="6861" y="13844"/>
                    </a:lnTo>
                    <a:lnTo>
                      <a:pt x="7060" y="14031"/>
                    </a:lnTo>
                    <a:lnTo>
                      <a:pt x="7257" y="14214"/>
                    </a:lnTo>
                    <a:lnTo>
                      <a:pt x="7455" y="14393"/>
                    </a:lnTo>
                    <a:lnTo>
                      <a:pt x="7650" y="14570"/>
                    </a:lnTo>
                    <a:lnTo>
                      <a:pt x="7845" y="14744"/>
                    </a:lnTo>
                    <a:lnTo>
                      <a:pt x="8038" y="14914"/>
                    </a:lnTo>
                    <a:lnTo>
                      <a:pt x="8229" y="15080"/>
                    </a:lnTo>
                    <a:lnTo>
                      <a:pt x="8418" y="15245"/>
                    </a:lnTo>
                    <a:lnTo>
                      <a:pt x="8605" y="15404"/>
                    </a:lnTo>
                    <a:lnTo>
                      <a:pt x="8791" y="15560"/>
                    </a:lnTo>
                    <a:lnTo>
                      <a:pt x="8974" y="15711"/>
                    </a:lnTo>
                    <a:lnTo>
                      <a:pt x="9153" y="15854"/>
                    </a:lnTo>
                    <a:lnTo>
                      <a:pt x="9331" y="15996"/>
                    </a:lnTo>
                    <a:lnTo>
                      <a:pt x="9506" y="16131"/>
                    </a:lnTo>
                    <a:lnTo>
                      <a:pt x="9678" y="16262"/>
                    </a:lnTo>
                    <a:lnTo>
                      <a:pt x="9846" y="16387"/>
                    </a:lnTo>
                    <a:lnTo>
                      <a:pt x="10012" y="16507"/>
                    </a:lnTo>
                    <a:lnTo>
                      <a:pt x="10174" y="16620"/>
                    </a:lnTo>
                    <a:lnTo>
                      <a:pt x="10331" y="16728"/>
                    </a:lnTo>
                    <a:lnTo>
                      <a:pt x="10487" y="16830"/>
                    </a:lnTo>
                    <a:lnTo>
                      <a:pt x="10638" y="16924"/>
                    </a:lnTo>
                    <a:lnTo>
                      <a:pt x="10784" y="17012"/>
                    </a:lnTo>
                    <a:lnTo>
                      <a:pt x="10927" y="17093"/>
                    </a:lnTo>
                    <a:lnTo>
                      <a:pt x="11066" y="17166"/>
                    </a:lnTo>
                    <a:lnTo>
                      <a:pt x="11199" y="17232"/>
                    </a:lnTo>
                    <a:lnTo>
                      <a:pt x="11328" y="17290"/>
                    </a:lnTo>
                    <a:lnTo>
                      <a:pt x="11452" y="17341"/>
                    </a:lnTo>
                    <a:lnTo>
                      <a:pt x="11572" y="17383"/>
                    </a:lnTo>
                    <a:lnTo>
                      <a:pt x="11686" y="17418"/>
                    </a:lnTo>
                    <a:lnTo>
                      <a:pt x="11795" y="17445"/>
                    </a:lnTo>
                    <a:lnTo>
                      <a:pt x="11898" y="17462"/>
                    </a:lnTo>
                    <a:lnTo>
                      <a:pt x="11996" y="17469"/>
                    </a:lnTo>
                    <a:lnTo>
                      <a:pt x="12183" y="17475"/>
                    </a:lnTo>
                    <a:lnTo>
                      <a:pt x="12362" y="17480"/>
                    </a:lnTo>
                    <a:lnTo>
                      <a:pt x="12535" y="17482"/>
                    </a:lnTo>
                    <a:lnTo>
                      <a:pt x="12704" y="17482"/>
                    </a:lnTo>
                    <a:lnTo>
                      <a:pt x="12786" y="17480"/>
                    </a:lnTo>
                    <a:lnTo>
                      <a:pt x="12868" y="17479"/>
                    </a:lnTo>
                    <a:lnTo>
                      <a:pt x="12949" y="17475"/>
                    </a:lnTo>
                    <a:lnTo>
                      <a:pt x="13029" y="17472"/>
                    </a:lnTo>
                    <a:lnTo>
                      <a:pt x="13110" y="17468"/>
                    </a:lnTo>
                    <a:lnTo>
                      <a:pt x="13188" y="17463"/>
                    </a:lnTo>
                    <a:lnTo>
                      <a:pt x="13267" y="17457"/>
                    </a:lnTo>
                    <a:lnTo>
                      <a:pt x="13347" y="17449"/>
                    </a:lnTo>
                    <a:lnTo>
                      <a:pt x="13428" y="17443"/>
                    </a:lnTo>
                    <a:lnTo>
                      <a:pt x="13505" y="17434"/>
                    </a:lnTo>
                    <a:lnTo>
                      <a:pt x="13585" y="17425"/>
                    </a:lnTo>
                    <a:lnTo>
                      <a:pt x="13667" y="17414"/>
                    </a:lnTo>
                    <a:lnTo>
                      <a:pt x="13745" y="17401"/>
                    </a:lnTo>
                    <a:lnTo>
                      <a:pt x="13827" y="17389"/>
                    </a:lnTo>
                    <a:lnTo>
                      <a:pt x="13908" y="17374"/>
                    </a:lnTo>
                    <a:lnTo>
                      <a:pt x="13991" y="17360"/>
                    </a:lnTo>
                    <a:lnTo>
                      <a:pt x="14160" y="17326"/>
                    </a:lnTo>
                    <a:lnTo>
                      <a:pt x="14333" y="17289"/>
                    </a:lnTo>
                    <a:lnTo>
                      <a:pt x="14512" y="17246"/>
                    </a:lnTo>
                    <a:lnTo>
                      <a:pt x="14699" y="17196"/>
                    </a:lnTo>
                    <a:lnTo>
                      <a:pt x="14917" y="17136"/>
                    </a:lnTo>
                    <a:lnTo>
                      <a:pt x="15185" y="17058"/>
                    </a:lnTo>
                    <a:lnTo>
                      <a:pt x="15493" y="16967"/>
                    </a:lnTo>
                    <a:lnTo>
                      <a:pt x="15835" y="16862"/>
                    </a:lnTo>
                    <a:lnTo>
                      <a:pt x="16198" y="16749"/>
                    </a:lnTo>
                    <a:lnTo>
                      <a:pt x="16576" y="16634"/>
                    </a:lnTo>
                    <a:lnTo>
                      <a:pt x="16961" y="16514"/>
                    </a:lnTo>
                    <a:lnTo>
                      <a:pt x="17343" y="16393"/>
                    </a:lnTo>
                    <a:lnTo>
                      <a:pt x="17711" y="16276"/>
                    </a:lnTo>
                    <a:lnTo>
                      <a:pt x="18061" y="16167"/>
                    </a:lnTo>
                    <a:lnTo>
                      <a:pt x="18381" y="16065"/>
                    </a:lnTo>
                    <a:lnTo>
                      <a:pt x="18661" y="15974"/>
                    </a:lnTo>
                    <a:lnTo>
                      <a:pt x="18896" y="15900"/>
                    </a:lnTo>
                    <a:lnTo>
                      <a:pt x="19074" y="15842"/>
                    </a:lnTo>
                    <a:lnTo>
                      <a:pt x="19186" y="15806"/>
                    </a:lnTo>
                    <a:lnTo>
                      <a:pt x="19226" y="1579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03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3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3" name="Shape 194"/>
              <p:cNvSpPr/>
              <p:nvPr/>
            </p:nvSpPr>
            <p:spPr>
              <a:xfrm>
                <a:off x="4239255" y="4209787"/>
                <a:ext cx="1090571" cy="1090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03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/>
                </a:pPr>
                <a:endParaRPr sz="5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铁路.png"/>
              <p:cNvPicPr/>
              <p:nvPr/>
            </p:nvPicPr>
            <p:blipFill>
              <a:blip r:embed="rId6" cstate="print">
                <a:extLst/>
              </a:blip>
              <a:stretch>
                <a:fillRect/>
              </a:stretch>
            </p:blipFill>
            <p:spPr>
              <a:xfrm>
                <a:off x="4982359" y="4661095"/>
                <a:ext cx="256241" cy="311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教育.png"/>
              <p:cNvPicPr/>
              <p:nvPr/>
            </p:nvPicPr>
            <p:blipFill>
              <a:blip r:embed="rId7" cstate="print">
                <a:extLst/>
              </a:blip>
              <a:stretch>
                <a:fillRect/>
              </a:stretch>
            </p:blipFill>
            <p:spPr>
              <a:xfrm>
                <a:off x="4895304" y="4377612"/>
                <a:ext cx="321404" cy="2105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" name="汽车.png"/>
              <p:cNvPicPr/>
              <p:nvPr/>
            </p:nvPicPr>
            <p:blipFill>
              <a:blip r:embed="rId8" cstate="print">
                <a:extLst/>
              </a:blip>
              <a:stretch>
                <a:fillRect/>
              </a:stretch>
            </p:blipFill>
            <p:spPr>
              <a:xfrm>
                <a:off x="4338819" y="4342925"/>
                <a:ext cx="450228" cy="192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" name="房子.png"/>
              <p:cNvPicPr/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4594694" y="4632183"/>
                <a:ext cx="263219" cy="2105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" name="汽车.png"/>
            <p:cNvPicPr/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10259552" y="3291984"/>
              <a:ext cx="219015" cy="86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电视.png"/>
            <p:cNvPicPr/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9577761" y="2188923"/>
              <a:ext cx="182961" cy="165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游戏.png"/>
            <p:cNvPicPr/>
            <p:nvPr/>
          </p:nvPicPr>
          <p:blipFill>
            <a:blip r:embed="rId12" cstate="print">
              <a:extLst/>
            </a:blip>
            <a:stretch>
              <a:fillRect/>
            </a:stretch>
          </p:blipFill>
          <p:spPr>
            <a:xfrm>
              <a:off x="9678743" y="2415980"/>
              <a:ext cx="255720" cy="14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组合 60"/>
            <p:cNvGrpSpPr/>
            <p:nvPr/>
          </p:nvGrpSpPr>
          <p:grpSpPr>
            <a:xfrm>
              <a:off x="8988002" y="2464490"/>
              <a:ext cx="440791" cy="404681"/>
              <a:chOff x="5103880" y="2988507"/>
              <a:chExt cx="969205" cy="969057"/>
            </a:xfrm>
          </p:grpSpPr>
          <p:sp>
            <p:nvSpPr>
              <p:cNvPr id="39" name="Shape 193"/>
              <p:cNvSpPr/>
              <p:nvPr/>
            </p:nvSpPr>
            <p:spPr>
              <a:xfrm>
                <a:off x="5103880" y="2988507"/>
                <a:ext cx="969205" cy="969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03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defRPr/>
                </a:pPr>
                <a:endParaRPr sz="5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kkurat Pro"/>
                  <a:ea typeface="+mj-ea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电脑.png"/>
              <p:cNvPicPr/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5272085" y="3004210"/>
                <a:ext cx="364464" cy="2550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paid.png"/>
              <p:cNvPicPr/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5388141" y="3274777"/>
                <a:ext cx="400684" cy="268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冰箱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5841350" y="3091950"/>
                <a:ext cx="164204" cy="3515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房子.png"/>
              <p:cNvPicPr/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5202451" y="3055676"/>
                <a:ext cx="263219" cy="2105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电视.png"/>
              <p:cNvPicPr/>
              <p:nvPr/>
            </p:nvPicPr>
            <p:blipFill>
              <a:blip r:embed="rId11" cstate="print">
                <a:extLst/>
              </a:blip>
              <a:stretch>
                <a:fillRect/>
              </a:stretch>
            </p:blipFill>
            <p:spPr>
              <a:xfrm>
                <a:off x="5275408" y="3611422"/>
                <a:ext cx="331946" cy="327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照相机.png"/>
              <p:cNvPicPr/>
              <p:nvPr/>
            </p:nvPicPr>
            <p:blipFill>
              <a:blip r:embed="rId16" cstate="print">
                <a:extLst/>
              </a:blip>
              <a:stretch>
                <a:fillRect/>
              </a:stretch>
            </p:blipFill>
            <p:spPr>
              <a:xfrm>
                <a:off x="5712807" y="3630103"/>
                <a:ext cx="315172" cy="2166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" name="圆角矩形 33"/>
            <p:cNvSpPr/>
            <p:nvPr/>
          </p:nvSpPr>
          <p:spPr bwMode="auto">
            <a:xfrm>
              <a:off x="9016261" y="1443720"/>
              <a:ext cx="967072" cy="48416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08" tIns="68554" rIns="137108" bIns="68554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030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endParaRPr lang="zh-CN" altLang="en-US" sz="5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kurat Pro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010558" y="3108977"/>
              <a:ext cx="919562" cy="260481"/>
            </a:xfrm>
            <a:prstGeom prst="rect">
              <a:avLst/>
            </a:prstGeom>
          </p:spPr>
          <p:txBody>
            <a:bodyPr wrap="none" lIns="137076" tIns="68537" rIns="137076" bIns="68537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50" dirty="0">
                  <a:solidFill>
                    <a:schemeClr val="bg1"/>
                  </a:solidFill>
                  <a:latin typeface="Akkurat Pro"/>
                  <a:ea typeface="华文细黑" pitchFamily="2" charset="-122"/>
                  <a:cs typeface="Arial" pitchFamily="34" charset="0"/>
                </a:rPr>
                <a:t>Future IMT</a:t>
              </a:r>
              <a:endParaRPr lang="zh-CN" altLang="en-US" sz="750" dirty="0">
                <a:solidFill>
                  <a:schemeClr val="bg1"/>
                </a:solidFill>
                <a:latin typeface="Akkurat Pro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52991" y="3433081"/>
              <a:ext cx="724065" cy="260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mMTC</a:t>
              </a:r>
              <a:endParaRPr lang="zh-CN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0904" y="1584325"/>
              <a:ext cx="689048" cy="260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eMBB</a:t>
              </a:r>
              <a:endParaRPr lang="zh-CN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90720" y="3444759"/>
              <a:ext cx="778535" cy="260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URLLC</a:t>
              </a:r>
              <a:endParaRPr lang="zh-CN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5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 bwMode="auto">
          <a:xfrm>
            <a:off x="333289" y="748159"/>
            <a:ext cx="4542242" cy="3970891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buClr>
                <a:srgbClr val="CC9900"/>
              </a:buClr>
              <a:buFont typeface="Wingdings" pitchFamily="2" charset="2"/>
              <a:buNone/>
            </a:pPr>
            <a:endParaRPr lang="zh-CN" altLang="en-US" sz="135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523739" y="805294"/>
            <a:ext cx="4342269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500" b="1" dirty="0">
                <a:solidFill>
                  <a:prstClr val="black"/>
                </a:solidFill>
              </a:rPr>
              <a:t>Peak spectral efficiency:</a:t>
            </a:r>
          </a:p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solidFill>
                  <a:prstClr val="black"/>
                </a:solidFill>
              </a:rPr>
              <a:t>DL: 8 layer for FR1; 6 layer for FR2; 256QAM (NR, LTE) / 1024QAM (LTE), max code rate = 0.9258 (NR) / 0.93 (LTE)</a:t>
            </a:r>
          </a:p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solidFill>
                  <a:prstClr val="black"/>
                </a:solidFill>
              </a:rPr>
              <a:t>UL: 4 layer, 256QAM, max code rate = 0.9258 (NR) / 0.93 (LTE)</a:t>
            </a:r>
          </a:p>
        </p:txBody>
      </p:sp>
      <p:graphicFrame>
        <p:nvGraphicFramePr>
          <p:cNvPr id="65" name="图表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956512"/>
              </p:ext>
            </p:extLst>
          </p:nvPr>
        </p:nvGraphicFramePr>
        <p:xfrm>
          <a:off x="5189774" y="2881206"/>
          <a:ext cx="2917909" cy="1870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图表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120723"/>
              </p:ext>
            </p:extLst>
          </p:nvPr>
        </p:nvGraphicFramePr>
        <p:xfrm>
          <a:off x="5176551" y="871954"/>
          <a:ext cx="2932030" cy="1930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7" name="矩形 66"/>
          <p:cNvSpPr/>
          <p:nvPr/>
        </p:nvSpPr>
        <p:spPr>
          <a:xfrm>
            <a:off x="335669" y="2350896"/>
            <a:ext cx="4570810" cy="24442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solidFill>
                  <a:prstClr val="black"/>
                </a:solidFill>
              </a:rPr>
              <a:t>NR large CC bandwidth introduces reduced guard band ratio</a:t>
            </a:r>
          </a:p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solidFill>
                  <a:prstClr val="black"/>
                </a:solidFill>
              </a:rPr>
              <a:t>NR small overhead for DL: </a:t>
            </a:r>
          </a:p>
          <a:p>
            <a:pPr marL="891541" lvl="2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solidFill>
                  <a:prstClr val="black"/>
                </a:solidFill>
              </a:rPr>
              <a:t>For PDCCH, as low as 0.6%@100 MHz for low load; 8-layer DMRS overhead reduced to 9.5%; no CRS</a:t>
            </a:r>
          </a:p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solidFill>
                  <a:prstClr val="black"/>
                </a:solidFill>
              </a:rPr>
              <a:t>NR small overhead for UL: </a:t>
            </a:r>
          </a:p>
          <a:p>
            <a:pPr marL="891541" lvl="2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solidFill>
                  <a:prstClr val="black"/>
                </a:solidFill>
              </a:rPr>
              <a:t>4-layer DMRS overhead reduced to 7% under UL OFDMA; “Special </a:t>
            </a:r>
            <a:r>
              <a:rPr lang="en-US" altLang="zh-CN" sz="1200" dirty="0" err="1">
                <a:solidFill>
                  <a:prstClr val="black"/>
                </a:solidFill>
              </a:rPr>
              <a:t>subframe</a:t>
            </a:r>
            <a:r>
              <a:rPr lang="en-US" altLang="zh-CN" sz="1200" dirty="0">
                <a:solidFill>
                  <a:prstClr val="black"/>
                </a:solidFill>
              </a:rPr>
              <a:t>” can be used to transmit UL data -&gt; Overhead reduced. </a:t>
            </a:r>
          </a:p>
          <a:p>
            <a:pPr marL="548732" lvl="1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b="1" dirty="0">
                <a:solidFill>
                  <a:prstClr val="black"/>
                </a:solidFill>
              </a:rPr>
              <a:t>… …</a:t>
            </a:r>
          </a:p>
        </p:txBody>
      </p:sp>
      <p:sp>
        <p:nvSpPr>
          <p:cNvPr id="68" name="矩形 67"/>
          <p:cNvSpPr/>
          <p:nvPr/>
        </p:nvSpPr>
        <p:spPr>
          <a:xfrm>
            <a:off x="560864" y="2076163"/>
            <a:ext cx="33643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350" b="1" dirty="0">
                <a:solidFill>
                  <a:prstClr val="black"/>
                </a:solidFill>
              </a:rPr>
              <a:t>Contributing technical components: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5675423" y="786251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900" dirty="0">
                <a:solidFill>
                  <a:prstClr val="black"/>
                </a:solidFill>
              </a:rPr>
              <a:t>DL peak spectral efficiency (bit/s/Hz)</a:t>
            </a:r>
            <a:endParaRPr lang="zh-CN" altLang="en-US" sz="900" dirty="0" err="1">
              <a:solidFill>
                <a:prstClr val="black"/>
              </a:solidFill>
            </a:endParaRPr>
          </a:p>
        </p:txBody>
      </p:sp>
      <p:sp>
        <p:nvSpPr>
          <p:cNvPr id="70" name="TextBox 19"/>
          <p:cNvSpPr txBox="1"/>
          <p:nvPr/>
        </p:nvSpPr>
        <p:spPr>
          <a:xfrm>
            <a:off x="5732558" y="2785981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900" dirty="0">
                <a:solidFill>
                  <a:prstClr val="black"/>
                </a:solidFill>
              </a:rPr>
              <a:t>UL peak </a:t>
            </a:r>
            <a:r>
              <a:rPr lang="en-US" altLang="zh-CN" sz="900" dirty="0" smtClean="0">
                <a:solidFill>
                  <a:prstClr val="black"/>
                </a:solidFill>
              </a:rPr>
              <a:t>spectral </a:t>
            </a:r>
            <a:r>
              <a:rPr lang="en-US" altLang="zh-CN" sz="900" dirty="0">
                <a:solidFill>
                  <a:prstClr val="black"/>
                </a:solidFill>
              </a:rPr>
              <a:t>efficiency (bit/s/Hz)</a:t>
            </a:r>
            <a:endParaRPr lang="zh-CN" altLang="en-US" sz="900" dirty="0" err="1">
              <a:solidFill>
                <a:prstClr val="black"/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 bwMode="auto">
          <a:xfrm flipV="1">
            <a:off x="5418315" y="1627001"/>
            <a:ext cx="2634711" cy="3919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连接符 71"/>
          <p:cNvCxnSpPr/>
          <p:nvPr/>
        </p:nvCxnSpPr>
        <p:spPr bwMode="auto">
          <a:xfrm>
            <a:off x="5425903" y="3588609"/>
            <a:ext cx="257108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320050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Peak spectral efficiency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03188" y="179388"/>
            <a:ext cx="8304212" cy="554037"/>
          </a:xfrm>
        </p:spPr>
        <p:txBody>
          <a:bodyPr/>
          <a:lstStyle/>
          <a:p>
            <a:pPr algn="l"/>
            <a:r>
              <a:rPr lang="en-US" altLang="zh-CN" sz="3000" dirty="0" smtClean="0">
                <a:ea typeface="BatangChe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140700" y="1505241"/>
            <a:ext cx="2597660" cy="2555632"/>
          </a:xfrm>
          <a:prstGeom prst="roundRect">
            <a:avLst>
              <a:gd name="adj" fmla="val 115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283036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490305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697574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0043" y="1359875"/>
            <a:ext cx="253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6432" y="2537912"/>
            <a:ext cx="2274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 smtClean="0">
                <a:solidFill>
                  <a:schemeClr val="bg1"/>
                </a:solidFill>
              </a:rPr>
              <a:t>3GPP 5G development and submission towards IMT-2020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121662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248230" y="2111597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09096" y="209753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27417" y="2952765"/>
            <a:ext cx="1852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technology for IMT-2020</a:t>
            </a:r>
          </a:p>
        </p:txBody>
      </p:sp>
      <p:sp>
        <p:nvSpPr>
          <p:cNvPr id="7" name="矩形 6"/>
          <p:cNvSpPr/>
          <p:nvPr/>
        </p:nvSpPr>
        <p:spPr>
          <a:xfrm>
            <a:off x="4862737" y="2953840"/>
            <a:ext cx="1928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self evaluation towards IMT-2020</a:t>
            </a:r>
          </a:p>
        </p:txBody>
      </p:sp>
      <p:sp>
        <p:nvSpPr>
          <p:cNvPr id="68" name="矩形 67"/>
          <p:cNvSpPr/>
          <p:nvPr/>
        </p:nvSpPr>
        <p:spPr>
          <a:xfrm>
            <a:off x="6871556" y="2952764"/>
            <a:ext cx="1928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5330364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320050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Peak spectral efficiency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953" y="748894"/>
            <a:ext cx="8265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500" dirty="0">
                <a:ea typeface="华文细黑" pitchFamily="2" charset="-122"/>
              </a:rPr>
              <a:t>Various NR/LTE configurations are evaluated; see Section 5.1 of TR37.910 for details.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37920" y="1090506"/>
            <a:ext cx="6824862" cy="3677921"/>
            <a:chOff x="1137920" y="1090506"/>
            <a:chExt cx="6824862" cy="3677921"/>
          </a:xfrm>
        </p:grpSpPr>
        <p:grpSp>
          <p:nvGrpSpPr>
            <p:cNvPr id="7" name="组合 6"/>
            <p:cNvGrpSpPr/>
            <p:nvPr/>
          </p:nvGrpSpPr>
          <p:grpSpPr>
            <a:xfrm>
              <a:off x="1137921" y="1090506"/>
              <a:ext cx="6824861" cy="1991361"/>
              <a:chOff x="1137921" y="1090506"/>
              <a:chExt cx="6824861" cy="221391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7921" y="1090506"/>
                <a:ext cx="6824861" cy="2213912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2" name="矩形 11"/>
              <p:cNvSpPr/>
              <p:nvPr/>
            </p:nvSpPr>
            <p:spPr bwMode="auto">
              <a:xfrm>
                <a:off x="3068321" y="1303867"/>
                <a:ext cx="440266" cy="19642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FR1</a:t>
                </a:r>
                <a:endPara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692054" y="1318927"/>
                <a:ext cx="440266" cy="196425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FR2</a:t>
                </a:r>
                <a:endPara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 bwMode="auto">
              <a:xfrm flipV="1">
                <a:off x="1340769" y="1998133"/>
                <a:ext cx="6622013" cy="18868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920" y="3160810"/>
              <a:ext cx="6238239" cy="16076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0" name="直接连接符 9"/>
            <p:cNvCxnSpPr/>
            <p:nvPr/>
          </p:nvCxnSpPr>
          <p:spPr bwMode="auto">
            <a:xfrm flipV="1">
              <a:off x="1340769" y="3826933"/>
              <a:ext cx="6035390" cy="429"/>
            </a:xfrm>
            <a:prstGeom prst="line">
              <a:avLst/>
            </a:prstGeom>
            <a:noFill/>
            <a:ln w="28575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755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320050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Peak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data </a:t>
            </a: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rate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33289" y="933876"/>
            <a:ext cx="4189909" cy="358046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739" y="981489"/>
            <a:ext cx="3989936" cy="334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500" dirty="0">
                <a:ea typeface="华文细黑" pitchFamily="2" charset="-122"/>
              </a:rPr>
              <a:t>Peak data rate: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ea typeface="华文细黑" pitchFamily="2" charset="-122"/>
              </a:rPr>
              <a:t>NR Max aggregated bandwidth :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FR1 (15 kHz SCS): 16 CC x 50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800 MHz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FR1 (30/60 kHz SCS): 16 CC x 100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1.6 GHz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FR2 (120 kHz SCS): 16 CC x 400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6.4 GHz 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ea typeface="华文细黑" pitchFamily="2" charset="-122"/>
              </a:rPr>
              <a:t>LTE Max aggregated bandwidth: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32 CC x 20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640 MHz</a:t>
            </a: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908632331"/>
              </p:ext>
            </p:extLst>
          </p:nvPr>
        </p:nvGraphicFramePr>
        <p:xfrm>
          <a:off x="4951711" y="1000534"/>
          <a:ext cx="3220992" cy="1704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208819" y="2638408"/>
            <a:ext cx="2178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For various NR configurations</a:t>
            </a:r>
            <a:endParaRPr lang="zh-CN" altLang="en-US" sz="1050" dirty="0" err="1">
              <a:ea typeface="华文细黑" pitchFamily="2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780006293"/>
              </p:ext>
            </p:extLst>
          </p:nvPr>
        </p:nvGraphicFramePr>
        <p:xfrm>
          <a:off x="4980278" y="3171669"/>
          <a:ext cx="3220992" cy="120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751603" y="829129"/>
            <a:ext cx="1771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Peak data rate (</a:t>
            </a:r>
            <a:r>
              <a:rPr lang="en-US" altLang="zh-CN" sz="1050" dirty="0" err="1">
                <a:ea typeface="华文细黑" pitchFamily="2" charset="-122"/>
              </a:rPr>
              <a:t>Gbit</a:t>
            </a:r>
            <a:r>
              <a:rPr lang="en-US" altLang="zh-CN" sz="1050" dirty="0">
                <a:ea typeface="华文细黑" pitchFamily="2" charset="-122"/>
              </a:rPr>
              <a:t>/s)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2558" y="3047876"/>
            <a:ext cx="18229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Peak data rate (</a:t>
            </a:r>
            <a:r>
              <a:rPr lang="en-US" altLang="zh-CN" sz="1050" dirty="0" err="1">
                <a:ea typeface="华文细黑" pitchFamily="2" charset="-122"/>
              </a:rPr>
              <a:t>Gbit</a:t>
            </a:r>
            <a:r>
              <a:rPr lang="en-US" altLang="zh-CN" sz="1050" dirty="0">
                <a:ea typeface="华文细黑" pitchFamily="2" charset="-122"/>
              </a:rPr>
              <a:t>/s)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9774" y="4276281"/>
            <a:ext cx="2958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For LTE FDD (256QAM) with 640 MHz BW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4957" y="1424521"/>
            <a:ext cx="4093493" cy="6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</a:pPr>
            <a:r>
              <a:rPr lang="en-US" altLang="zh-CN" sz="1500" dirty="0">
                <a:ea typeface="华文细黑" pitchFamily="2" charset="-122"/>
              </a:rPr>
              <a:t>Peak data rate =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</a:pPr>
            <a:r>
              <a:rPr lang="en-US" altLang="zh-CN" sz="1500" dirty="0">
                <a:ea typeface="华文细黑" pitchFamily="2" charset="-122"/>
              </a:rPr>
              <a:t>(Peak SE) x (Aggregated bandwidth)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52307" y="1400480"/>
            <a:ext cx="3751873" cy="676099"/>
            <a:chOff x="838200" y="2006600"/>
            <a:chExt cx="5003800" cy="596900"/>
          </a:xfrm>
        </p:grpSpPr>
        <p:sp>
          <p:nvSpPr>
            <p:cNvPr id="22" name="左中括号 21"/>
            <p:cNvSpPr/>
            <p:nvPr/>
          </p:nvSpPr>
          <p:spPr bwMode="auto">
            <a:xfrm>
              <a:off x="838200" y="2006600"/>
              <a:ext cx="152400" cy="584200"/>
            </a:xfrm>
            <a:prstGeom prst="leftBracket">
              <a:avLst/>
            </a:prstGeom>
            <a:noFill/>
            <a:ln w="571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617" eaLnBrk="1" hangingPunct="1"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左中括号 22"/>
            <p:cNvSpPr/>
            <p:nvPr/>
          </p:nvSpPr>
          <p:spPr bwMode="auto">
            <a:xfrm flipH="1">
              <a:off x="5676900" y="2019300"/>
              <a:ext cx="165100" cy="584200"/>
            </a:xfrm>
            <a:prstGeom prst="leftBracket">
              <a:avLst/>
            </a:prstGeom>
            <a:noFill/>
            <a:ln w="571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617" eaLnBrk="1" hangingPunct="1"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50" b="1">
                <a:latin typeface="Arial" charset="0"/>
                <a:ea typeface="宋体" pitchFamily="2" charset="-122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 bwMode="auto">
          <a:xfrm>
            <a:off x="5256431" y="2428912"/>
            <a:ext cx="1418856" cy="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/>
          <p:cNvCxnSpPr/>
          <p:nvPr/>
        </p:nvCxnSpPr>
        <p:spPr bwMode="auto">
          <a:xfrm>
            <a:off x="6694332" y="2514615"/>
            <a:ext cx="1418856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/>
          <p:nvPr/>
        </p:nvCxnSpPr>
        <p:spPr bwMode="auto">
          <a:xfrm>
            <a:off x="5248693" y="3619152"/>
            <a:ext cx="1418856" cy="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31"/>
          <p:cNvCxnSpPr/>
          <p:nvPr/>
        </p:nvCxnSpPr>
        <p:spPr bwMode="auto">
          <a:xfrm>
            <a:off x="6713377" y="3933470"/>
            <a:ext cx="1418856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5618287" y="1476661"/>
            <a:ext cx="306494" cy="20774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DL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0486" y="1486183"/>
            <a:ext cx="306494" cy="20774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UL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32794" y="3971561"/>
            <a:ext cx="306494" cy="20774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DL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8070" y="3981083"/>
            <a:ext cx="306494" cy="20774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UL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672205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Average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and 5</a:t>
            </a:r>
            <a:r>
              <a:rPr lang="en-US" altLang="zh-CN" baseline="30000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th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percentile user SE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333289" y="867219"/>
            <a:ext cx="5675422" cy="3828606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6117" y="862071"/>
            <a:ext cx="5657342" cy="3942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Contributing technical components for DL: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ea typeface="华文细黑" pitchFamily="2" charset="-122"/>
              </a:rPr>
              <a:t>NR frame structure: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large CC bandwidth introduces reduced guard band ratio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PDCCH and PDSCH sharing allows overhead reduction, especially in large CC bandwidth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ea typeface="华文细黑" pitchFamily="2" charset="-122"/>
              </a:rPr>
              <a:t>NR Massive MIMO: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Type II codebook and 12 orthogonal DMRS enhances MU-MIMO spectral efficiency especially for FDD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fast CSI feedback and SRS capacity enhancement improves MU-MIMO spectral efficiency especially for TDD.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… …</a:t>
            </a:r>
          </a:p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Contributing technical components for UL: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NR large CC bandwidth introduces reduced guard band ratio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NR DMRS overhead reduction for UL OFDMA compared to LTE-A </a:t>
            </a:r>
            <a:endParaRPr lang="zh-CN" altLang="en-US" sz="11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NR SRS capacity enhancement accelerates UL CSI derivation</a:t>
            </a:r>
            <a:endParaRPr lang="zh-CN" altLang="en-US" sz="11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NR OFDMA</a:t>
            </a:r>
            <a:r>
              <a:rPr lang="zh-CN" altLang="en-US" sz="1100" dirty="0">
                <a:ea typeface="华文细黑" pitchFamily="2" charset="-122"/>
              </a:rPr>
              <a:t> </a:t>
            </a:r>
            <a:r>
              <a:rPr lang="en-US" altLang="zh-CN" sz="1100" dirty="0">
                <a:ea typeface="华文细黑" pitchFamily="2" charset="-122"/>
              </a:rPr>
              <a:t>enables flexible and efficient resource allocation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… …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131201" y="1328373"/>
            <a:ext cx="1295807" cy="539919"/>
            <a:chOff x="1331640" y="4365104"/>
            <a:chExt cx="1728192" cy="1728192"/>
          </a:xfrm>
        </p:grpSpPr>
        <p:sp>
          <p:nvSpPr>
            <p:cNvPr id="23" name="矩形 22"/>
            <p:cNvSpPr/>
            <p:nvPr/>
          </p:nvSpPr>
          <p:spPr>
            <a:xfrm>
              <a:off x="1331640" y="4365104"/>
              <a:ext cx="144016" cy="1728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475656" y="4365104"/>
              <a:ext cx="144016" cy="1728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19672" y="4365104"/>
              <a:ext cx="1440160" cy="172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58986" y="2223304"/>
            <a:ext cx="1295807" cy="863871"/>
            <a:chOff x="1331640" y="4365104"/>
            <a:chExt cx="1728192" cy="1728192"/>
          </a:xfrm>
        </p:grpSpPr>
        <p:sp>
          <p:nvSpPr>
            <p:cNvPr id="27" name="矩形 26"/>
            <p:cNvSpPr/>
            <p:nvPr/>
          </p:nvSpPr>
          <p:spPr>
            <a:xfrm>
              <a:off x="1331640" y="4365104"/>
              <a:ext cx="144016" cy="1728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475656" y="4365104"/>
              <a:ext cx="144016" cy="172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619672" y="4365104"/>
              <a:ext cx="1440160" cy="172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686218" y="3448287"/>
            <a:ext cx="1295807" cy="1295807"/>
            <a:chOff x="1331640" y="4365104"/>
            <a:chExt cx="1728192" cy="1728192"/>
          </a:xfrm>
        </p:grpSpPr>
        <p:sp>
          <p:nvSpPr>
            <p:cNvPr id="31" name="矩形 30"/>
            <p:cNvSpPr/>
            <p:nvPr/>
          </p:nvSpPr>
          <p:spPr>
            <a:xfrm>
              <a:off x="1331640" y="4365104"/>
              <a:ext cx="144016" cy="1728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475656" y="4365104"/>
              <a:ext cx="144016" cy="172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619672" y="4365104"/>
              <a:ext cx="1440160" cy="172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61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Arial"/>
                <a:ea typeface="黑体"/>
                <a:cs typeface="+mn-cs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686218" y="3448287"/>
            <a:ext cx="107984" cy="70189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6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>
              <a:solidFill>
                <a:sysClr val="window" lastClr="FFFFFF"/>
              </a:solidFill>
              <a:latin typeface="Arial"/>
              <a:ea typeface="黑体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02136" y="1051446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kern="0" dirty="0">
                <a:solidFill>
                  <a:sysClr val="windowText" lastClr="000000"/>
                </a:solidFill>
              </a:rPr>
              <a:t>2 OS for 10MHz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994" y="1946377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kern="0" dirty="0">
                <a:solidFill>
                  <a:sysClr val="windowText" lastClr="000000"/>
                </a:solidFill>
              </a:rPr>
              <a:t>1 OS for 20MHz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0903" y="3178327"/>
            <a:ext cx="1569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kern="0" dirty="0">
                <a:solidFill>
                  <a:sysClr val="windowText" lastClr="000000"/>
                </a:solidFill>
              </a:rPr>
              <a:t>0.5 OS for 40MHz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4702" y="1305255"/>
            <a:ext cx="16592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NR PDCCH overhead reduction for large bandwidth</a:t>
            </a:r>
            <a:endParaRPr lang="zh-CN" altLang="en-US" sz="1050" dirty="0" err="1"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1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图表 48"/>
          <p:cNvGraphicFramePr/>
          <p:nvPr>
            <p:extLst>
              <p:ext uri="{D42A27DB-BD31-4B8C-83A1-F6EECF244321}">
                <p14:modId xmlns:p14="http://schemas.microsoft.com/office/powerpoint/2010/main" val="2559432133"/>
              </p:ext>
            </p:extLst>
          </p:nvPr>
        </p:nvGraphicFramePr>
        <p:xfrm>
          <a:off x="760612" y="2189658"/>
          <a:ext cx="3438820" cy="2477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" name="图表 47"/>
          <p:cNvGraphicFramePr/>
          <p:nvPr>
            <p:extLst>
              <p:ext uri="{D42A27DB-BD31-4B8C-83A1-F6EECF244321}">
                <p14:modId xmlns:p14="http://schemas.microsoft.com/office/powerpoint/2010/main" val="3784945054"/>
              </p:ext>
            </p:extLst>
          </p:nvPr>
        </p:nvGraphicFramePr>
        <p:xfrm>
          <a:off x="4799350" y="2190849"/>
          <a:ext cx="3580468" cy="2466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672205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Average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and 5</a:t>
            </a:r>
            <a:r>
              <a:rPr lang="en-US" altLang="zh-CN" baseline="30000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th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percentile user </a:t>
            </a: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SE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333289" y="933877"/>
            <a:ext cx="8017962" cy="1009387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117" y="966819"/>
            <a:ext cx="771420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400" dirty="0" smtClean="0">
                <a:ea typeface="华文细黑" pitchFamily="2" charset="-122"/>
              </a:rPr>
              <a:t>NR </a:t>
            </a:r>
            <a:r>
              <a:rPr lang="en-US" altLang="zh-CN" sz="1400" dirty="0">
                <a:ea typeface="华文细黑" pitchFamily="2" charset="-122"/>
              </a:rPr>
              <a:t>evaluation results for Dense Urban: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i="1" dirty="0">
                <a:ea typeface="华文细黑" pitchFamily="2" charset="-122"/>
              </a:rPr>
              <a:t>Larger CC bandwidth brings improved SE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(~30%) </a:t>
            </a:r>
            <a:r>
              <a:rPr lang="en-US" altLang="zh-CN" sz="1200" i="1" dirty="0">
                <a:ea typeface="华文细黑" pitchFamily="2" charset="-122"/>
              </a:rPr>
              <a:t>due to guard band ratio reduction and PDCCH overhead reduction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i="1" dirty="0">
                <a:ea typeface="华文细黑" pitchFamily="2" charset="-122"/>
              </a:rPr>
              <a:t>NR Massive MIMO: 64 TXRU brings additional gain over 32 TXRU in TDD.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4163" y="2067057"/>
            <a:ext cx="3174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DL average spectral efficiency (bit/s/Hz/</a:t>
            </a:r>
            <a:r>
              <a:rPr lang="en-US" altLang="zh-CN" sz="1050" dirty="0" err="1">
                <a:ea typeface="华文细黑" pitchFamily="2" charset="-122"/>
              </a:rPr>
              <a:t>TRxP</a:t>
            </a:r>
            <a:r>
              <a:rPr lang="en-US" altLang="zh-CN" sz="1050" dirty="0">
                <a:ea typeface="华文细黑" pitchFamily="2" charset="-122"/>
              </a:rPr>
              <a:t>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75530" y="2067057"/>
            <a:ext cx="3204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</a:t>
            </a:r>
            <a:r>
              <a:rPr lang="en-US" altLang="zh-CN" sz="1050" dirty="0" smtClean="0">
                <a:ea typeface="华文细黑" pitchFamily="2" charset="-122"/>
              </a:rPr>
              <a:t>DL 5</a:t>
            </a:r>
            <a:r>
              <a:rPr lang="en-US" altLang="zh-CN" sz="1050" baseline="30000" dirty="0" smtClean="0">
                <a:ea typeface="华文细黑" pitchFamily="2" charset="-122"/>
              </a:rPr>
              <a:t>th</a:t>
            </a:r>
            <a:r>
              <a:rPr lang="en-US" altLang="zh-CN" sz="1050" dirty="0" smtClean="0">
                <a:ea typeface="华文细黑" pitchFamily="2" charset="-122"/>
              </a:rPr>
              <a:t> percentile </a:t>
            </a:r>
            <a:r>
              <a:rPr lang="en-US" altLang="zh-CN" sz="1050" dirty="0">
                <a:ea typeface="华文细黑" pitchFamily="2" charset="-122"/>
              </a:rPr>
              <a:t>spectral efficiency (</a:t>
            </a:r>
            <a:r>
              <a:rPr lang="en-US" altLang="zh-CN" sz="1050" dirty="0" smtClean="0">
                <a:ea typeface="华文细黑" pitchFamily="2" charset="-122"/>
              </a:rPr>
              <a:t>bit/s/Hz)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90283" y="4496908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ea typeface="华文细黑" pitchFamily="2" charset="-122"/>
              </a:rPr>
              <a:t>Dense Urban (4 GHz)</a:t>
            </a:r>
            <a:endParaRPr lang="zh-CN" altLang="en-US" sz="900" dirty="0" err="1">
              <a:ea typeface="华文细黑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03795" y="4489756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ea typeface="华文细黑" pitchFamily="2" charset="-122"/>
              </a:rPr>
              <a:t>Dense Urban (4 GHz)</a:t>
            </a:r>
            <a:endParaRPr lang="zh-CN" altLang="en-US" sz="900" dirty="0" err="1">
              <a:ea typeface="华文细黑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990342" y="3495434"/>
            <a:ext cx="3104342" cy="0"/>
          </a:xfrm>
          <a:prstGeom prst="line">
            <a:avLst/>
          </a:prstGeom>
          <a:noFill/>
          <a:ln w="381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 bwMode="auto">
          <a:xfrm>
            <a:off x="5085026" y="3504957"/>
            <a:ext cx="3104342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92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1" y="3196713"/>
            <a:ext cx="8644815" cy="1561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1" y="1294286"/>
            <a:ext cx="8644815" cy="168733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672205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Average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and 5</a:t>
            </a:r>
            <a:r>
              <a:rPr lang="en-US" altLang="zh-CN" baseline="30000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th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percentile user </a:t>
            </a: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SE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91985" y="781709"/>
            <a:ext cx="8017962" cy="33328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4813" y="814651"/>
            <a:ext cx="77142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>
                <a:ea typeface="华文细黑" pitchFamily="2" charset="-122"/>
              </a:rPr>
              <a:t>Various NR configurations are evaluated. See Section 5.4 of TR37.910 for details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9388" y="1286180"/>
            <a:ext cx="902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err="1">
                <a:ea typeface="华文细黑" pitchFamily="2" charset="-122"/>
              </a:rPr>
              <a:t>InH</a:t>
            </a:r>
            <a:r>
              <a:rPr lang="en-US" altLang="zh-CN" sz="1050" i="1" dirty="0">
                <a:ea typeface="华文细黑" pitchFamily="2" charset="-122"/>
              </a:rPr>
              <a:t> (4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7685" y="127665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err="1">
                <a:ea typeface="华文细黑" pitchFamily="2" charset="-122"/>
              </a:rPr>
              <a:t>InH</a:t>
            </a:r>
            <a:r>
              <a:rPr lang="en-US" altLang="zh-CN" sz="1050" i="1" dirty="0">
                <a:ea typeface="华文细黑" pitchFamily="2" charset="-122"/>
              </a:rPr>
              <a:t> (30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4152" y="1276658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Dense Urban (4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4755" y="1286180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(700 MHz)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7018" y="1101263"/>
            <a:ext cx="3174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DL average spectral efficiency (bit/s/Hz/</a:t>
            </a:r>
            <a:r>
              <a:rPr lang="en-US" altLang="zh-CN" sz="1050" dirty="0" err="1">
                <a:ea typeface="华文细黑" pitchFamily="2" charset="-122"/>
              </a:rPr>
              <a:t>TRxP</a:t>
            </a:r>
            <a:r>
              <a:rPr lang="en-US" altLang="zh-CN" sz="1050" dirty="0">
                <a:ea typeface="华文细黑" pitchFamily="2" charset="-122"/>
              </a:rPr>
              <a:t>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17018" y="2975349"/>
            <a:ext cx="3385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DL 5</a:t>
            </a:r>
            <a:r>
              <a:rPr lang="en-US" altLang="zh-CN" sz="1050" baseline="30000" dirty="0">
                <a:ea typeface="华文细黑" pitchFamily="2" charset="-122"/>
              </a:rPr>
              <a:t>th</a:t>
            </a:r>
            <a:r>
              <a:rPr lang="en-US" altLang="zh-CN" sz="1050" dirty="0">
                <a:ea typeface="华文细黑" pitchFamily="2" charset="-122"/>
              </a:rPr>
              <a:t> percentile user spectral efficiency (bit/s/Hz)</a:t>
            </a:r>
            <a:endParaRPr lang="zh-CN" altLang="en-US" sz="1050" dirty="0" err="1">
              <a:ea typeface="华文细黑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>
            <a:off x="457081" y="1804853"/>
            <a:ext cx="202829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/>
          <p:nvPr/>
        </p:nvCxnSpPr>
        <p:spPr bwMode="auto">
          <a:xfrm>
            <a:off x="2418720" y="1804853"/>
            <a:ext cx="202829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/>
          <p:cNvCxnSpPr/>
          <p:nvPr/>
        </p:nvCxnSpPr>
        <p:spPr bwMode="auto">
          <a:xfrm>
            <a:off x="4456540" y="1885056"/>
            <a:ext cx="1790234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/>
          <p:nvPr/>
        </p:nvCxnSpPr>
        <p:spPr bwMode="auto">
          <a:xfrm>
            <a:off x="6637197" y="2070009"/>
            <a:ext cx="1928953" cy="3266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/>
          <p:nvPr/>
        </p:nvCxnSpPr>
        <p:spPr bwMode="auto">
          <a:xfrm>
            <a:off x="4427972" y="1799353"/>
            <a:ext cx="38090" cy="85703"/>
          </a:xfrm>
          <a:prstGeom prst="line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/>
          <p:nvPr/>
        </p:nvCxnSpPr>
        <p:spPr bwMode="auto">
          <a:xfrm>
            <a:off x="6246774" y="1894579"/>
            <a:ext cx="390423" cy="154338"/>
          </a:xfrm>
          <a:prstGeom prst="line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/>
          <p:nvPr/>
        </p:nvCxnSpPr>
        <p:spPr bwMode="auto">
          <a:xfrm>
            <a:off x="428514" y="3792565"/>
            <a:ext cx="202829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51"/>
          <p:cNvCxnSpPr/>
          <p:nvPr/>
        </p:nvCxnSpPr>
        <p:spPr bwMode="auto">
          <a:xfrm>
            <a:off x="2390153" y="3792565"/>
            <a:ext cx="202829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4427972" y="3897313"/>
            <a:ext cx="1790234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54"/>
          <p:cNvCxnSpPr/>
          <p:nvPr/>
        </p:nvCxnSpPr>
        <p:spPr bwMode="auto">
          <a:xfrm>
            <a:off x="6637197" y="4030628"/>
            <a:ext cx="202829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4408927" y="3792565"/>
            <a:ext cx="38090" cy="95225"/>
          </a:xfrm>
          <a:prstGeom prst="line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/>
          <p:nvPr/>
        </p:nvCxnSpPr>
        <p:spPr bwMode="auto">
          <a:xfrm>
            <a:off x="6208684" y="3887790"/>
            <a:ext cx="428513" cy="123793"/>
          </a:xfrm>
          <a:prstGeom prst="line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179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" y="3188345"/>
            <a:ext cx="8802077" cy="1554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" y="1406259"/>
            <a:ext cx="8802077" cy="154639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672205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Average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and 5</a:t>
            </a:r>
            <a:r>
              <a:rPr lang="en-US" altLang="zh-CN" baseline="30000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th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percentile user </a:t>
            </a: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SE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333289" y="827197"/>
            <a:ext cx="8017962" cy="33328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117" y="860139"/>
            <a:ext cx="77142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>
                <a:ea typeface="华文细黑" pitchFamily="2" charset="-122"/>
              </a:rPr>
              <a:t>Various NR configurations are evaluated. See Section 5.4 of TR37.910 for details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9388" y="1429048"/>
            <a:ext cx="902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err="1">
                <a:ea typeface="华文细黑" pitchFamily="2" charset="-122"/>
              </a:rPr>
              <a:t>InH</a:t>
            </a:r>
            <a:r>
              <a:rPr lang="en-US" altLang="zh-CN" sz="1050" i="1" dirty="0">
                <a:ea typeface="华文细黑" pitchFamily="2" charset="-122"/>
              </a:rPr>
              <a:t> (4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7685" y="1419525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err="1">
                <a:ea typeface="华文细黑" pitchFamily="2" charset="-122"/>
              </a:rPr>
              <a:t>InH</a:t>
            </a:r>
            <a:r>
              <a:rPr lang="en-US" altLang="zh-CN" sz="1050" i="1" dirty="0">
                <a:ea typeface="华文细黑" pitchFamily="2" charset="-122"/>
              </a:rPr>
              <a:t> (30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4152" y="1419525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Dense Urban (4 GHz)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4755" y="1429048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(700 MHz)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94847" y="1185804"/>
            <a:ext cx="3174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UL average spectral efficiency (bit/s/Hz/</a:t>
            </a:r>
            <a:r>
              <a:rPr lang="en-US" altLang="zh-CN" sz="1050" dirty="0" err="1">
                <a:ea typeface="华文细黑" pitchFamily="2" charset="-122"/>
              </a:rPr>
              <a:t>TRxP</a:t>
            </a:r>
            <a:r>
              <a:rPr lang="en-US" altLang="zh-CN" sz="1050" dirty="0">
                <a:ea typeface="华文细黑" pitchFamily="2" charset="-122"/>
              </a:rPr>
              <a:t>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4847" y="2952651"/>
            <a:ext cx="3385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UL 5</a:t>
            </a:r>
            <a:r>
              <a:rPr lang="en-US" altLang="zh-CN" sz="1050" baseline="30000" dirty="0">
                <a:ea typeface="华文细黑" pitchFamily="2" charset="-122"/>
              </a:rPr>
              <a:t>th</a:t>
            </a:r>
            <a:r>
              <a:rPr lang="en-US" altLang="zh-CN" sz="1050" dirty="0">
                <a:ea typeface="华文细黑" pitchFamily="2" charset="-122"/>
              </a:rPr>
              <a:t> percentile user spectral efficiency (bit/s/Hz)</a:t>
            </a:r>
            <a:endParaRPr lang="zh-CN" altLang="en-US" sz="1050" dirty="0" err="1">
              <a:ea typeface="华文细黑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>
            <a:off x="457081" y="1846126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/>
          <p:nvPr/>
        </p:nvCxnSpPr>
        <p:spPr bwMode="auto">
          <a:xfrm>
            <a:off x="2418720" y="1846126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/>
          <p:cNvCxnSpPr/>
          <p:nvPr/>
        </p:nvCxnSpPr>
        <p:spPr bwMode="auto">
          <a:xfrm>
            <a:off x="4466062" y="1950874"/>
            <a:ext cx="1790234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/>
          <p:nvPr/>
        </p:nvCxnSpPr>
        <p:spPr bwMode="auto">
          <a:xfrm>
            <a:off x="6637197" y="2360352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/>
          <p:nvPr/>
        </p:nvCxnSpPr>
        <p:spPr bwMode="auto">
          <a:xfrm>
            <a:off x="4427972" y="1855648"/>
            <a:ext cx="38090" cy="85703"/>
          </a:xfrm>
          <a:prstGeom prst="line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/>
          <p:nvPr/>
        </p:nvCxnSpPr>
        <p:spPr bwMode="auto">
          <a:xfrm>
            <a:off x="6256296" y="1950874"/>
            <a:ext cx="380901" cy="399956"/>
          </a:xfrm>
          <a:prstGeom prst="line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/>
          <p:nvPr/>
        </p:nvCxnSpPr>
        <p:spPr bwMode="auto">
          <a:xfrm>
            <a:off x="428514" y="3864910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51"/>
          <p:cNvCxnSpPr/>
          <p:nvPr/>
        </p:nvCxnSpPr>
        <p:spPr bwMode="auto">
          <a:xfrm>
            <a:off x="2390153" y="3864910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4427972" y="3962038"/>
            <a:ext cx="1790234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54"/>
          <p:cNvCxnSpPr/>
          <p:nvPr/>
        </p:nvCxnSpPr>
        <p:spPr bwMode="auto">
          <a:xfrm>
            <a:off x="6637197" y="4095353"/>
            <a:ext cx="2028297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4408927" y="3866813"/>
            <a:ext cx="38090" cy="95225"/>
          </a:xfrm>
          <a:prstGeom prst="line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/>
          <p:nvPr/>
        </p:nvCxnSpPr>
        <p:spPr bwMode="auto">
          <a:xfrm>
            <a:off x="6208684" y="3962038"/>
            <a:ext cx="428513" cy="123793"/>
          </a:xfrm>
          <a:prstGeom prst="line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125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937" y="3266894"/>
            <a:ext cx="3447152" cy="153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672205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Average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and 5</a:t>
            </a:r>
            <a:r>
              <a:rPr lang="en-US" altLang="zh-CN" baseline="30000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th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percentile user </a:t>
            </a: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SE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333289" y="933877"/>
            <a:ext cx="8017962" cy="33328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117" y="966819"/>
            <a:ext cx="78951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Various LTE configurations are evaluated for </a:t>
            </a:r>
            <a:r>
              <a:rPr lang="en-US" altLang="zh-CN" sz="1050" dirty="0" smtClean="0">
                <a:ea typeface="华文细黑" pitchFamily="2" charset="-122"/>
              </a:rPr>
              <a:t>Rural, Indoor and Dense Urban - </a:t>
            </a:r>
            <a:r>
              <a:rPr lang="en-US" altLang="zh-CN" sz="1050" dirty="0" err="1" smtClean="0">
                <a:ea typeface="华文细黑" pitchFamily="2" charset="-122"/>
              </a:rPr>
              <a:t>eMBB</a:t>
            </a:r>
            <a:r>
              <a:rPr lang="en-US" altLang="zh-CN" sz="1050" dirty="0" smtClean="0">
                <a:ea typeface="华文细黑" pitchFamily="2" charset="-122"/>
              </a:rPr>
              <a:t>. </a:t>
            </a:r>
            <a:r>
              <a:rPr lang="en-US" altLang="zh-CN" sz="1050" dirty="0">
                <a:ea typeface="华文细黑" pitchFamily="2" charset="-122"/>
              </a:rPr>
              <a:t>See Section 5.4 of TR37.910 for details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51" y="1514750"/>
            <a:ext cx="3447152" cy="152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460" y="1514750"/>
            <a:ext cx="3447152" cy="152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9828" y="3266894"/>
            <a:ext cx="3447152" cy="152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TextBox 39"/>
          <p:cNvSpPr txBox="1"/>
          <p:nvPr/>
        </p:nvSpPr>
        <p:spPr>
          <a:xfrm>
            <a:off x="771263" y="1295733"/>
            <a:ext cx="35926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DL average spectral </a:t>
            </a:r>
            <a:r>
              <a:rPr lang="en-US" altLang="zh-CN" sz="1050" dirty="0" smtClean="0">
                <a:ea typeface="华文细黑" pitchFamily="2" charset="-122"/>
              </a:rPr>
              <a:t>efficiency, Rural </a:t>
            </a:r>
            <a:r>
              <a:rPr lang="en-US" altLang="zh-CN" sz="1050" dirty="0">
                <a:ea typeface="华文细黑" pitchFamily="2" charset="-122"/>
              </a:rPr>
              <a:t>(bit/s/Hz/</a:t>
            </a:r>
            <a:r>
              <a:rPr lang="en-US" altLang="zh-CN" sz="1050" dirty="0" err="1">
                <a:ea typeface="华文细黑" pitchFamily="2" charset="-122"/>
              </a:rPr>
              <a:t>TRxP</a:t>
            </a:r>
            <a:r>
              <a:rPr lang="en-US" altLang="zh-CN" sz="1050" dirty="0">
                <a:ea typeface="华文细黑" pitchFamily="2" charset="-122"/>
              </a:rPr>
              <a:t>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0786" y="3076444"/>
            <a:ext cx="35926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UL average spectral </a:t>
            </a:r>
            <a:r>
              <a:rPr lang="en-US" altLang="zh-CN" sz="1050" dirty="0" smtClean="0">
                <a:ea typeface="华文细黑" pitchFamily="2" charset="-122"/>
              </a:rPr>
              <a:t>efficiency, Rural </a:t>
            </a:r>
            <a:r>
              <a:rPr lang="en-US" altLang="zh-CN" sz="1050" dirty="0">
                <a:ea typeface="华文细黑" pitchFamily="2" charset="-122"/>
              </a:rPr>
              <a:t>(bit/s/Hz/</a:t>
            </a:r>
            <a:r>
              <a:rPr lang="en-US" altLang="zh-CN" sz="1050" dirty="0" err="1">
                <a:ea typeface="华文细黑" pitchFamily="2" charset="-122"/>
              </a:rPr>
              <a:t>TRxP</a:t>
            </a:r>
            <a:r>
              <a:rPr lang="en-US" altLang="zh-CN" sz="1050" dirty="0">
                <a:ea typeface="华文细黑" pitchFamily="2" charset="-122"/>
              </a:rPr>
              <a:t>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80285" y="1305255"/>
            <a:ext cx="3804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DL 5</a:t>
            </a:r>
            <a:r>
              <a:rPr lang="en-US" altLang="zh-CN" sz="1050" baseline="30000" dirty="0">
                <a:ea typeface="华文细黑" pitchFamily="2" charset="-122"/>
              </a:rPr>
              <a:t>th</a:t>
            </a:r>
            <a:r>
              <a:rPr lang="en-US" altLang="zh-CN" sz="1050" dirty="0">
                <a:ea typeface="华文细黑" pitchFamily="2" charset="-122"/>
              </a:rPr>
              <a:t> percentile user spectral </a:t>
            </a:r>
            <a:r>
              <a:rPr lang="en-US" altLang="zh-CN" sz="1050" dirty="0" smtClean="0">
                <a:ea typeface="华文细黑" pitchFamily="2" charset="-122"/>
              </a:rPr>
              <a:t>efficiency, Rural </a:t>
            </a:r>
            <a:r>
              <a:rPr lang="en-US" altLang="zh-CN" sz="1050" dirty="0">
                <a:ea typeface="华文细黑" pitchFamily="2" charset="-122"/>
              </a:rPr>
              <a:t>(bit/s/Hz)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51712" y="3076444"/>
            <a:ext cx="3804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UL 5</a:t>
            </a:r>
            <a:r>
              <a:rPr lang="en-US" altLang="zh-CN" sz="1050" baseline="30000" dirty="0">
                <a:ea typeface="华文细黑" pitchFamily="2" charset="-122"/>
              </a:rPr>
              <a:t>th</a:t>
            </a:r>
            <a:r>
              <a:rPr lang="en-US" altLang="zh-CN" sz="1050" dirty="0">
                <a:ea typeface="华文细黑" pitchFamily="2" charset="-122"/>
              </a:rPr>
              <a:t> percentile user spectral </a:t>
            </a:r>
            <a:r>
              <a:rPr lang="en-US" altLang="zh-CN" sz="1050" dirty="0" smtClean="0">
                <a:ea typeface="华文细黑" pitchFamily="2" charset="-122"/>
              </a:rPr>
              <a:t>efficiency, Rural </a:t>
            </a:r>
            <a:r>
              <a:rPr lang="en-US" altLang="zh-CN" sz="1050" dirty="0">
                <a:ea typeface="华文细黑" pitchFamily="2" charset="-122"/>
              </a:rPr>
              <a:t>(bit/s/Hz)</a:t>
            </a:r>
            <a:endParaRPr lang="zh-CN" altLang="en-US" sz="1050" dirty="0" err="1">
              <a:ea typeface="华文细黑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 bwMode="auto">
          <a:xfrm>
            <a:off x="1085567" y="2457480"/>
            <a:ext cx="3158178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1104612" y="4026761"/>
            <a:ext cx="315817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5094548" y="2339010"/>
            <a:ext cx="3158178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连接符 48"/>
          <p:cNvCxnSpPr/>
          <p:nvPr/>
        </p:nvCxnSpPr>
        <p:spPr bwMode="auto">
          <a:xfrm>
            <a:off x="5094548" y="4181056"/>
            <a:ext cx="315817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371379" y="2124192"/>
            <a:ext cx="369236" cy="2308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solidFill>
                  <a:schemeClr val="bg1"/>
                </a:solidFill>
                <a:ea typeface="华文细黑" pitchFamily="2" charset="-122"/>
              </a:rPr>
              <a:t>DL</a:t>
            </a:r>
            <a:endParaRPr lang="zh-CN" altLang="en-US" sz="9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1857" y="3819201"/>
            <a:ext cx="369236" cy="2308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solidFill>
                  <a:schemeClr val="bg1"/>
                </a:solidFill>
                <a:ea typeface="华文细黑" pitchFamily="2" charset="-122"/>
              </a:rPr>
              <a:t>UL</a:t>
            </a:r>
            <a:endParaRPr lang="zh-CN" altLang="en-US" sz="9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1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812589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3599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User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experienced</a:t>
            </a:r>
            <a:r>
              <a:rPr lang="en-US" altLang="zh-CN" sz="3599" dirty="0">
                <a:latin typeface="Calibri" pitchFamily="34" charset="0"/>
                <a:ea typeface="BatangChe" pitchFamily="49" charset="-127"/>
                <a:cs typeface="Calibri" pitchFamily="34" charset="0"/>
              </a:rPr>
              <a:t> data rate</a:t>
            </a:r>
            <a:endParaRPr lang="en-US" sz="3599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333289" y="1124327"/>
            <a:ext cx="4189909" cy="3170999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469" y="1171940"/>
            <a:ext cx="3989936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500" dirty="0">
                <a:ea typeface="华文细黑" pitchFamily="2" charset="-122"/>
              </a:rPr>
              <a:t>Contributing technical components 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ea typeface="华文细黑" pitchFamily="2" charset="-122"/>
              </a:rPr>
              <a:t>For both DL and UL, carrier aggregation can be used to boost the user experienced data rate.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dirty="0">
                <a:ea typeface="华文细黑" pitchFamily="2" charset="-122"/>
              </a:rPr>
              <a:t>For the case of where NR TDD band is in higher frequency range, TDD+SUL can benefit UL user experienced data rate :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GB" altLang="zh-CN" sz="1200" i="1" dirty="0"/>
              <a:t>Usually TDD band is in higher frequency range than SUL band.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GB" altLang="zh-CN" sz="1200" i="1" dirty="0"/>
              <a:t>In this case, cell edge users can be allocated to SUL band for uplink transmission where lower propagation loss is observed.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GB" altLang="zh-CN" sz="750" dirty="0">
                <a:ea typeface="华文细黑" pitchFamily="2" charset="-122"/>
              </a:rPr>
              <a:t>… …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63261"/>
              </p:ext>
            </p:extLst>
          </p:nvPr>
        </p:nvGraphicFramePr>
        <p:xfrm>
          <a:off x="4637467" y="1511047"/>
          <a:ext cx="4066119" cy="267830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55373"/>
                <a:gridCol w="1355373"/>
                <a:gridCol w="1355373"/>
              </a:tblGrid>
              <a:tr h="278058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Target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Band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Required</a:t>
                      </a:r>
                      <a:r>
                        <a:rPr lang="en-US" altLang="zh-CN" sz="1200" baseline="0" dirty="0" smtClean="0"/>
                        <a:t> BW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</a:tr>
              <a:tr h="799892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DL target = 100 </a:t>
                      </a:r>
                      <a:r>
                        <a:rPr lang="en-US" altLang="zh-CN" sz="1200" dirty="0" err="1" smtClean="0"/>
                        <a:t>Mbit</a:t>
                      </a:r>
                      <a:r>
                        <a:rPr lang="en-US" altLang="zh-CN" sz="1200" dirty="0" smtClean="0"/>
                        <a:t>/s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4 GHz (NR FDD/TDD; various antenna configuration)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160~560 MHz BW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989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UL target = 50 </a:t>
                      </a:r>
                      <a:r>
                        <a:rPr lang="en-US" altLang="zh-CN" sz="1200" dirty="0" err="1" smtClean="0"/>
                        <a:t>Mbit</a:t>
                      </a:r>
                      <a:r>
                        <a:rPr lang="en-US" altLang="zh-CN" sz="1200" dirty="0" smtClean="0"/>
                        <a:t>/s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4 GHz (NF FDD/TDD; various antenna configuration)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120 ~ 800 MHz BW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98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30</a:t>
                      </a:r>
                      <a:r>
                        <a:rPr lang="en-US" altLang="zh-CN" sz="1200" baseline="0" dirty="0" smtClean="0"/>
                        <a:t> GHz (NR TDD, 8x32) + 4 GHz (SUL, 2x32)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30 GHz: 1.2 GHz BW; </a:t>
                      </a:r>
                    </a:p>
                    <a:p>
                      <a:r>
                        <a:rPr lang="en-US" altLang="zh-CN" sz="1200" dirty="0" smtClean="0"/>
                        <a:t>4</a:t>
                      </a:r>
                      <a:r>
                        <a:rPr lang="en-US" altLang="zh-CN" sz="1200" baseline="0" dirty="0" smtClean="0"/>
                        <a:t> GHz: 100 MHz BW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29719" y="1105282"/>
            <a:ext cx="29081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Required bandwidth </a:t>
            </a:r>
            <a:br>
              <a:rPr lang="en-US" altLang="zh-CN" sz="1050" dirty="0">
                <a:ea typeface="华文细黑" pitchFamily="2" charset="-122"/>
              </a:rPr>
            </a:br>
            <a:r>
              <a:rPr lang="en-US" altLang="zh-CN" sz="1050" dirty="0">
                <a:ea typeface="华文细黑" pitchFamily="2" charset="-122"/>
              </a:rPr>
              <a:t>for user experienced data rate (Dense Urban)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973" y="4390397"/>
            <a:ext cx="869597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user experienced data rate requirement with its supported bandwidth capability.</a:t>
            </a:r>
          </a:p>
        </p:txBody>
      </p:sp>
    </p:spTree>
    <p:extLst>
      <p:ext uri="{BB962C8B-B14F-4D97-AF65-F5344CB8AC3E}">
        <p14:creationId xmlns:p14="http://schemas.microsoft.com/office/powerpoint/2010/main" val="10689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6958131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Area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traffic capacity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333288" y="1067192"/>
            <a:ext cx="4551765" cy="3180522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39" y="1114804"/>
            <a:ext cx="3989936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500" dirty="0">
                <a:ea typeface="华文细黑" pitchFamily="2" charset="-122"/>
              </a:rPr>
              <a:t>Area traffic capacity: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12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endParaRPr lang="en-US" altLang="zh-CN" sz="75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750" dirty="0">
                <a:ea typeface="华文细黑" pitchFamily="2" charset="-122"/>
              </a:rPr>
              <a:t>NR Max aggregated bandwidth :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FR1 (15 kHz SCS): 16 CC x 50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800 MHz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FR1 (30/60 kHz SCS): 16 CC x 100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1.6 GHz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FR2 (120 kHz SCS): 16 CC x 400 MHz/CC = </a:t>
            </a:r>
            <a:r>
              <a:rPr lang="en-US" altLang="zh-CN" sz="1200" i="1" dirty="0">
                <a:solidFill>
                  <a:srgbClr val="FF0000"/>
                </a:solidFill>
                <a:ea typeface="华文细黑" pitchFamily="2" charset="-122"/>
              </a:rPr>
              <a:t>6.4 GHz </a:t>
            </a:r>
          </a:p>
        </p:txBody>
      </p:sp>
      <p:sp>
        <p:nvSpPr>
          <p:cNvPr id="5" name="矩形 4"/>
          <p:cNvSpPr/>
          <p:nvPr/>
        </p:nvSpPr>
        <p:spPr>
          <a:xfrm>
            <a:off x="324957" y="1557836"/>
            <a:ext cx="4207763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</a:pPr>
            <a:r>
              <a:rPr lang="en-US" altLang="zh-CN" sz="1500" dirty="0">
                <a:ea typeface="华文细黑" pitchFamily="2" charset="-122"/>
              </a:rPr>
              <a:t>Area traffic capacity=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</a:pPr>
            <a:r>
              <a:rPr lang="en-US" altLang="zh-CN" sz="1500" dirty="0">
                <a:ea typeface="华文细黑" pitchFamily="2" charset="-122"/>
              </a:rPr>
              <a:t>(Average SE) x (Aggregated bandwidth)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</a:pPr>
            <a:r>
              <a:rPr lang="en-US" altLang="zh-CN" sz="1500" dirty="0">
                <a:ea typeface="华文细黑" pitchFamily="2" charset="-122"/>
              </a:rPr>
              <a:t>/ (Simulation area)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2306" y="1533795"/>
            <a:ext cx="4094684" cy="961775"/>
            <a:chOff x="838200" y="2006600"/>
            <a:chExt cx="5003800" cy="596900"/>
          </a:xfrm>
        </p:grpSpPr>
        <p:sp>
          <p:nvSpPr>
            <p:cNvPr id="7" name="左中括号 6"/>
            <p:cNvSpPr/>
            <p:nvPr/>
          </p:nvSpPr>
          <p:spPr bwMode="auto">
            <a:xfrm>
              <a:off x="838200" y="2006600"/>
              <a:ext cx="152400" cy="584200"/>
            </a:xfrm>
            <a:prstGeom prst="leftBracket">
              <a:avLst/>
            </a:prstGeom>
            <a:noFill/>
            <a:ln w="571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617" eaLnBrk="1" hangingPunct="1"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左中括号 7"/>
            <p:cNvSpPr/>
            <p:nvPr/>
          </p:nvSpPr>
          <p:spPr bwMode="auto">
            <a:xfrm flipH="1">
              <a:off x="5676900" y="2019300"/>
              <a:ext cx="165100" cy="584200"/>
            </a:xfrm>
            <a:prstGeom prst="leftBracket">
              <a:avLst/>
            </a:prstGeom>
            <a:noFill/>
            <a:ln w="571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62" tIns="34281" rIns="68562" bIns="34281" numCol="1" rtlCol="0" anchor="t" anchorCtr="0" compatLnSpc="1">
              <a:prstTxWarp prst="textNoShape">
                <a:avLst/>
              </a:prstTxWarp>
            </a:bodyPr>
            <a:lstStyle/>
            <a:p>
              <a:pPr defTabSz="685617" eaLnBrk="1" hangingPunct="1"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350" b="1">
                <a:latin typeface="Arial" charset="0"/>
                <a:ea typeface="宋体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39502"/>
              </p:ext>
            </p:extLst>
          </p:nvPr>
        </p:nvGraphicFramePr>
        <p:xfrm>
          <a:off x="5027890" y="1768155"/>
          <a:ext cx="3609036" cy="234196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3012"/>
                <a:gridCol w="1203012"/>
                <a:gridCol w="1203012"/>
              </a:tblGrid>
              <a:tr h="507005">
                <a:tc rowSpan="2">
                  <a:txBody>
                    <a:bodyPr/>
                    <a:lstStyle/>
                    <a:p>
                      <a:r>
                        <a:rPr lang="en-US" altLang="zh-CN" sz="1200" dirty="0" smtClean="0"/>
                        <a:t>Frequency band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Required  BW for DL target of 10 </a:t>
                      </a:r>
                      <a:r>
                        <a:rPr lang="en-US" altLang="zh-CN" sz="1200" dirty="0" err="1" smtClean="0"/>
                        <a:t>Mbit</a:t>
                      </a:r>
                      <a:r>
                        <a:rPr lang="en-US" altLang="zh-CN" sz="1200" dirty="0" smtClean="0"/>
                        <a:t>/s/m</a:t>
                      </a:r>
                      <a:r>
                        <a:rPr lang="en-US" altLang="zh-CN" sz="1200" baseline="30000" dirty="0" smtClean="0"/>
                        <a:t>2</a:t>
                      </a:r>
                      <a:endParaRPr lang="zh-CN" altLang="en-US" sz="1200" baseline="300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251395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</a:rPr>
                        <a:t>12TRxP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</a:rPr>
                        <a:t>36TRxP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91761">
                <a:tc>
                  <a:txBody>
                    <a:bodyPr/>
                    <a:lstStyle/>
                    <a:p>
                      <a:r>
                        <a:rPr lang="en-US" altLang="zh-CN" sz="1200" baseline="0" dirty="0" smtClean="0"/>
                        <a:t>4 GHz</a:t>
                      </a:r>
                      <a:endParaRPr lang="zh-CN" altLang="en-US" sz="1200" baseline="30000" dirty="0"/>
                    </a:p>
                  </a:txBody>
                  <a:tcPr marL="68562" marR="68562" marT="34281" marB="34281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360 MHz ~ 800 MHz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120 MHz ~ 280 MHz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17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GHz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600 MHz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~ 1200 MHz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MHz ~ 400 MHz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29942" y="1305255"/>
            <a:ext cx="25362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Required bandwidth </a:t>
            </a:r>
            <a:br>
              <a:rPr lang="en-US" altLang="zh-CN" sz="1050" dirty="0">
                <a:ea typeface="华文细黑" pitchFamily="2" charset="-122"/>
              </a:rPr>
            </a:br>
            <a:r>
              <a:rPr lang="en-US" altLang="zh-CN" sz="1050" dirty="0">
                <a:ea typeface="华文细黑" pitchFamily="2" charset="-122"/>
              </a:rPr>
              <a:t>for area traffic capacity (Indoor hotspot)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61" y="4366582"/>
            <a:ext cx="802880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area traffic capacity requirement with its supported bandwidth capability.</a:t>
            </a:r>
          </a:p>
        </p:txBody>
      </p:sp>
    </p:spTree>
    <p:extLst>
      <p:ext uri="{BB962C8B-B14F-4D97-AF65-F5344CB8AC3E}">
        <p14:creationId xmlns:p14="http://schemas.microsoft.com/office/powerpoint/2010/main" val="12847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924794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Energy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efficiency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893" y="869326"/>
            <a:ext cx="8385770" cy="1937697"/>
          </a:xfrm>
        </p:spPr>
        <p:txBody>
          <a:bodyPr/>
          <a:lstStyle/>
          <a:p>
            <a:pPr lvl="1"/>
            <a:r>
              <a:rPr kumimoji="1" lang="en-US" altLang="ja-JP" sz="1500" dirty="0"/>
              <a:t>Network energy efficiency</a:t>
            </a:r>
          </a:p>
          <a:p>
            <a:pPr lvl="2"/>
            <a:r>
              <a:rPr kumimoji="1" lang="en-US" altLang="ja-JP" sz="1350" dirty="0"/>
              <a:t>Related to always-on transmissions; For NR, SSB period can be configured as long as 160ms</a:t>
            </a:r>
          </a:p>
          <a:p>
            <a:pPr lvl="1"/>
            <a:endParaRPr kumimoji="1" lang="en-US" altLang="ja-JP" sz="1500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500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500" dirty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en-US" altLang="ja-JP" sz="1500" dirty="0" smtClean="0"/>
              <a:t>Device </a:t>
            </a:r>
            <a:r>
              <a:rPr kumimoji="1" lang="en-US" altLang="ja-JP" sz="1500" dirty="0"/>
              <a:t>energy efficiency</a:t>
            </a:r>
          </a:p>
          <a:p>
            <a:pPr lvl="2"/>
            <a:r>
              <a:rPr kumimoji="1" lang="en-US" altLang="ja-JP" sz="1350" dirty="0"/>
              <a:t>Discontinuous reception (DRX)</a:t>
            </a:r>
          </a:p>
          <a:p>
            <a:pPr lvl="2"/>
            <a:r>
              <a:rPr kumimoji="1" lang="en-US" altLang="ja-JP" sz="1350" dirty="0"/>
              <a:t>BWP adaptation for NR</a:t>
            </a:r>
          </a:p>
          <a:p>
            <a:pPr lvl="2"/>
            <a:r>
              <a:rPr kumimoji="1" lang="en-US" altLang="ja-JP" sz="1350" dirty="0"/>
              <a:t>RRC_INACTIVE state  for NR</a:t>
            </a: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1" y="-91653"/>
            <a:ext cx="138528" cy="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62" tIns="34281" rIns="68562" bIns="34281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750"/>
          </a:p>
        </p:txBody>
      </p:sp>
      <p:grpSp>
        <p:nvGrpSpPr>
          <p:cNvPr id="12289" name="组合 98"/>
          <p:cNvGrpSpPr>
            <a:grpSpLocks/>
          </p:cNvGrpSpPr>
          <p:nvPr/>
        </p:nvGrpSpPr>
        <p:grpSpPr bwMode="auto">
          <a:xfrm>
            <a:off x="553496" y="1402384"/>
            <a:ext cx="5438550" cy="1864828"/>
            <a:chOff x="0" y="0"/>
            <a:chExt cx="58178" cy="19784"/>
          </a:xfrm>
        </p:grpSpPr>
        <p:pic>
          <p:nvPicPr>
            <p:cNvPr id="2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0674"/>
              <a:ext cx="7708" cy="6051"/>
            </a:xfrm>
            <a:prstGeom prst="rect">
              <a:avLst/>
            </a:prstGeom>
            <a:noFill/>
          </p:spPr>
        </p:pic>
        <p:pic>
          <p:nvPicPr>
            <p:cNvPr id="5" name="Picture 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0674"/>
              <a:ext cx="7708" cy="6051"/>
            </a:xfrm>
            <a:prstGeom prst="rect">
              <a:avLst/>
            </a:prstGeom>
            <a:noFill/>
          </p:spPr>
        </p:pic>
        <p:sp>
          <p:nvSpPr>
            <p:cNvPr id="6" name="Rectangle 21"/>
            <p:cNvSpPr>
              <a:spLocks noChangeArrowheads="1"/>
            </p:cNvSpPr>
            <p:nvPr/>
          </p:nvSpPr>
          <p:spPr bwMode="auto">
            <a:xfrm>
              <a:off x="349" y="10890"/>
              <a:ext cx="6890" cy="5258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349" y="10890"/>
              <a:ext cx="6890" cy="5258"/>
            </a:xfrm>
            <a:prstGeom prst="rect">
              <a:avLst/>
            </a:prstGeom>
            <a:noFill/>
            <a:ln w="6350" cap="sq">
              <a:solidFill>
                <a:srgbClr val="BFBFBF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21" y="10674"/>
              <a:ext cx="7652" cy="6051"/>
            </a:xfrm>
            <a:prstGeom prst="rect">
              <a:avLst/>
            </a:prstGeom>
            <a:noFill/>
          </p:spPr>
        </p:pic>
        <p:pic>
          <p:nvPicPr>
            <p:cNvPr id="15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21" y="10674"/>
              <a:ext cx="7652" cy="6051"/>
            </a:xfrm>
            <a:prstGeom prst="rect">
              <a:avLst/>
            </a:prstGeom>
            <a:noFill/>
          </p:spPr>
        </p:pic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7239" y="10890"/>
              <a:ext cx="6889" cy="5258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7239" y="10890"/>
              <a:ext cx="6889" cy="5258"/>
            </a:xfrm>
            <a:prstGeom prst="rect">
              <a:avLst/>
            </a:prstGeom>
            <a:noFill/>
            <a:ln w="6350" cap="sq">
              <a:solidFill>
                <a:srgbClr val="BFBFBF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8" name="Picture 2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785" y="10674"/>
              <a:ext cx="7652" cy="6051"/>
            </a:xfrm>
            <a:prstGeom prst="rect">
              <a:avLst/>
            </a:prstGeom>
            <a:noFill/>
          </p:spPr>
        </p:pic>
        <p:pic>
          <p:nvPicPr>
            <p:cNvPr id="19" name="Picture 2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785" y="10674"/>
              <a:ext cx="7652" cy="6051"/>
            </a:xfrm>
            <a:prstGeom prst="rect">
              <a:avLst/>
            </a:prstGeom>
            <a:noFill/>
          </p:spPr>
        </p:pic>
        <p:sp>
          <p:nvSpPr>
            <p:cNvPr id="20" name="Rectangle 29"/>
            <p:cNvSpPr>
              <a:spLocks noChangeArrowheads="1"/>
            </p:cNvSpPr>
            <p:nvPr/>
          </p:nvSpPr>
          <p:spPr bwMode="auto">
            <a:xfrm>
              <a:off x="14128" y="10890"/>
              <a:ext cx="6884" cy="5258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14128" y="10890"/>
              <a:ext cx="6884" cy="5258"/>
            </a:xfrm>
            <a:prstGeom prst="rect">
              <a:avLst/>
            </a:prstGeom>
            <a:noFill/>
            <a:ln w="6350" cap="sq">
              <a:solidFill>
                <a:srgbClr val="BFBFBF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2" name="Picture 3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643" y="10674"/>
              <a:ext cx="7716" cy="6051"/>
            </a:xfrm>
            <a:prstGeom prst="rect">
              <a:avLst/>
            </a:prstGeom>
            <a:noFill/>
          </p:spPr>
        </p:pic>
        <p:pic>
          <p:nvPicPr>
            <p:cNvPr id="23" name="Picture 3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643" y="10674"/>
              <a:ext cx="7716" cy="6051"/>
            </a:xfrm>
            <a:prstGeom prst="rect">
              <a:avLst/>
            </a:prstGeom>
            <a:noFill/>
          </p:spPr>
        </p:pic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21012" y="10890"/>
              <a:ext cx="6883" cy="5258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21012" y="10890"/>
              <a:ext cx="6883" cy="5258"/>
            </a:xfrm>
            <a:prstGeom prst="rect">
              <a:avLst/>
            </a:prstGeom>
            <a:noFill/>
            <a:ln w="6350" cap="sq">
              <a:solidFill>
                <a:srgbClr val="BFBFBF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6" name="Picture 3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571" y="10674"/>
              <a:ext cx="7652" cy="6051"/>
            </a:xfrm>
            <a:prstGeom prst="rect">
              <a:avLst/>
            </a:prstGeom>
            <a:noFill/>
          </p:spPr>
        </p:pic>
        <p:pic>
          <p:nvPicPr>
            <p:cNvPr id="27" name="Picture 3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7571" y="10674"/>
              <a:ext cx="7652" cy="6051"/>
            </a:xfrm>
            <a:prstGeom prst="rect">
              <a:avLst/>
            </a:prstGeom>
            <a:noFill/>
          </p:spPr>
        </p:pic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27895" y="10890"/>
              <a:ext cx="6890" cy="5258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27895" y="10890"/>
              <a:ext cx="6890" cy="5258"/>
            </a:xfrm>
            <a:prstGeom prst="rect">
              <a:avLst/>
            </a:prstGeom>
            <a:noFill/>
            <a:ln w="6350" cap="sq">
              <a:solidFill>
                <a:srgbClr val="BFBFBF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30" name="Picture 3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49" y="11823"/>
              <a:ext cx="1943" cy="3632"/>
            </a:xfrm>
            <a:prstGeom prst="rect">
              <a:avLst/>
            </a:prstGeom>
            <a:noFill/>
          </p:spPr>
        </p:pic>
        <p:pic>
          <p:nvPicPr>
            <p:cNvPr id="31" name="Picture 40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149" y="11823"/>
              <a:ext cx="1943" cy="3632"/>
            </a:xfrm>
            <a:prstGeom prst="rect">
              <a:avLst/>
            </a:prstGeom>
            <a:noFill/>
          </p:spPr>
        </p:pic>
        <p:sp>
          <p:nvSpPr>
            <p:cNvPr id="160" name="Rectangle 41"/>
            <p:cNvSpPr>
              <a:spLocks noChangeArrowheads="1"/>
            </p:cNvSpPr>
            <p:nvPr/>
          </p:nvSpPr>
          <p:spPr bwMode="auto">
            <a:xfrm>
              <a:off x="1498" y="12033"/>
              <a:ext cx="1149" cy="2857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61" name="Rectangle 42"/>
            <p:cNvSpPr>
              <a:spLocks noChangeArrowheads="1"/>
            </p:cNvSpPr>
            <p:nvPr/>
          </p:nvSpPr>
          <p:spPr bwMode="auto">
            <a:xfrm>
              <a:off x="1498" y="12033"/>
              <a:ext cx="1149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63" name="Picture 4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006" y="11887"/>
              <a:ext cx="1943" cy="3626"/>
            </a:xfrm>
            <a:prstGeom prst="rect">
              <a:avLst/>
            </a:prstGeom>
            <a:noFill/>
          </p:spPr>
        </p:pic>
        <p:pic>
          <p:nvPicPr>
            <p:cNvPr id="164" name="Picture 4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006" y="11887"/>
              <a:ext cx="1943" cy="3626"/>
            </a:xfrm>
            <a:prstGeom prst="rect">
              <a:avLst/>
            </a:prstGeom>
            <a:noFill/>
          </p:spPr>
        </p:pic>
        <p:sp>
          <p:nvSpPr>
            <p:cNvPr id="165" name="Rectangle 45"/>
            <p:cNvSpPr>
              <a:spLocks noChangeArrowheads="1"/>
            </p:cNvSpPr>
            <p:nvPr/>
          </p:nvSpPr>
          <p:spPr bwMode="auto">
            <a:xfrm>
              <a:off x="4368" y="12090"/>
              <a:ext cx="1150" cy="2857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66" name="Rectangle 46"/>
            <p:cNvSpPr>
              <a:spLocks noChangeArrowheads="1"/>
            </p:cNvSpPr>
            <p:nvPr/>
          </p:nvSpPr>
          <p:spPr bwMode="auto">
            <a:xfrm>
              <a:off x="4368" y="12090"/>
              <a:ext cx="1150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67" name="Picture 47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397" y="3835"/>
              <a:ext cx="28784" cy="4661"/>
            </a:xfrm>
            <a:prstGeom prst="rect">
              <a:avLst/>
            </a:prstGeom>
            <a:noFill/>
          </p:spPr>
        </p:pic>
        <p:pic>
          <p:nvPicPr>
            <p:cNvPr id="168" name="Picture 4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397" y="3835"/>
              <a:ext cx="28784" cy="4661"/>
            </a:xfrm>
            <a:prstGeom prst="rect">
              <a:avLst/>
            </a:prstGeom>
            <a:noFill/>
          </p:spPr>
        </p:pic>
        <p:sp>
          <p:nvSpPr>
            <p:cNvPr id="169" name="Rectangle 49"/>
            <p:cNvSpPr>
              <a:spLocks noChangeArrowheads="1"/>
            </p:cNvSpPr>
            <p:nvPr/>
          </p:nvSpPr>
          <p:spPr bwMode="auto">
            <a:xfrm>
              <a:off x="1714" y="4032"/>
              <a:ext cx="28004" cy="3886"/>
            </a:xfrm>
            <a:prstGeom prst="rect">
              <a:avLst/>
            </a:prstGeom>
            <a:noFill/>
            <a:ln w="635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70" name="Picture 5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9394" y="3835"/>
              <a:ext cx="28784" cy="4661"/>
            </a:xfrm>
            <a:prstGeom prst="rect">
              <a:avLst/>
            </a:prstGeom>
            <a:noFill/>
          </p:spPr>
        </p:pic>
        <p:pic>
          <p:nvPicPr>
            <p:cNvPr id="171" name="Picture 51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29394" y="3835"/>
              <a:ext cx="28784" cy="4661"/>
            </a:xfrm>
            <a:prstGeom prst="rect">
              <a:avLst/>
            </a:prstGeom>
            <a:noFill/>
          </p:spPr>
        </p:pic>
        <p:sp>
          <p:nvSpPr>
            <p:cNvPr id="172" name="Rectangle 52"/>
            <p:cNvSpPr>
              <a:spLocks noChangeArrowheads="1"/>
            </p:cNvSpPr>
            <p:nvPr/>
          </p:nvSpPr>
          <p:spPr bwMode="auto">
            <a:xfrm>
              <a:off x="29718" y="4032"/>
              <a:ext cx="28009" cy="3886"/>
            </a:xfrm>
            <a:prstGeom prst="rect">
              <a:avLst/>
            </a:prstGeom>
            <a:noFill/>
            <a:ln w="635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73" name="Line 53"/>
            <p:cNvSpPr>
              <a:spLocks noChangeShapeType="1"/>
            </p:cNvSpPr>
            <p:nvPr/>
          </p:nvSpPr>
          <p:spPr bwMode="auto">
            <a:xfrm flipH="1">
              <a:off x="336" y="7918"/>
              <a:ext cx="1378" cy="2972"/>
            </a:xfrm>
            <a:prstGeom prst="line">
              <a:avLst/>
            </a:prstGeom>
            <a:noFill/>
            <a:ln w="825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74" name="Line 54"/>
            <p:cNvSpPr>
              <a:spLocks noChangeShapeType="1"/>
            </p:cNvSpPr>
            <p:nvPr/>
          </p:nvSpPr>
          <p:spPr bwMode="auto">
            <a:xfrm>
              <a:off x="6762" y="7918"/>
              <a:ext cx="28023" cy="2972"/>
            </a:xfrm>
            <a:prstGeom prst="line">
              <a:avLst/>
            </a:prstGeom>
            <a:noFill/>
            <a:ln w="825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75" name="Picture 55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397" y="3835"/>
              <a:ext cx="6496" cy="4661"/>
            </a:xfrm>
            <a:prstGeom prst="rect">
              <a:avLst/>
            </a:prstGeom>
            <a:noFill/>
          </p:spPr>
        </p:pic>
        <p:pic>
          <p:nvPicPr>
            <p:cNvPr id="176" name="Picture 56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397" y="3835"/>
              <a:ext cx="6496" cy="4661"/>
            </a:xfrm>
            <a:prstGeom prst="rect">
              <a:avLst/>
            </a:prstGeom>
            <a:noFill/>
          </p:spPr>
        </p:pic>
        <p:sp>
          <p:nvSpPr>
            <p:cNvPr id="177" name="Rectangle 57"/>
            <p:cNvSpPr>
              <a:spLocks noChangeArrowheads="1"/>
            </p:cNvSpPr>
            <p:nvPr/>
          </p:nvSpPr>
          <p:spPr bwMode="auto">
            <a:xfrm>
              <a:off x="1714" y="4032"/>
              <a:ext cx="5740" cy="3886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78" name="Rectangle 58"/>
            <p:cNvSpPr>
              <a:spLocks noChangeArrowheads="1"/>
            </p:cNvSpPr>
            <p:nvPr/>
          </p:nvSpPr>
          <p:spPr bwMode="auto">
            <a:xfrm>
              <a:off x="1714" y="4032"/>
              <a:ext cx="5740" cy="3886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2344" name="Rectangle 59"/>
            <p:cNvSpPr>
              <a:spLocks noChangeArrowheads="1"/>
            </p:cNvSpPr>
            <p:nvPr/>
          </p:nvSpPr>
          <p:spPr bwMode="auto">
            <a:xfrm>
              <a:off x="2762" y="5034"/>
              <a:ext cx="5127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Half frame 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43" name="Rectangle 60"/>
            <p:cNvSpPr>
              <a:spLocks noChangeArrowheads="1"/>
            </p:cNvSpPr>
            <p:nvPr/>
          </p:nvSpPr>
          <p:spPr bwMode="auto">
            <a:xfrm>
              <a:off x="3568" y="5993"/>
              <a:ext cx="343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(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42" name="Rectangle 61"/>
            <p:cNvSpPr>
              <a:spLocks noChangeArrowheads="1"/>
            </p:cNvSpPr>
            <p:nvPr/>
          </p:nvSpPr>
          <p:spPr bwMode="auto">
            <a:xfrm>
              <a:off x="3810" y="5993"/>
              <a:ext cx="566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5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41" name="Rectangle 62"/>
            <p:cNvSpPr>
              <a:spLocks noChangeArrowheads="1"/>
            </p:cNvSpPr>
            <p:nvPr/>
          </p:nvSpPr>
          <p:spPr bwMode="auto">
            <a:xfrm>
              <a:off x="4223" y="5994"/>
              <a:ext cx="1355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ms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40" name="Rectangle 63"/>
            <p:cNvSpPr>
              <a:spLocks noChangeArrowheads="1"/>
            </p:cNvSpPr>
            <p:nvPr/>
          </p:nvSpPr>
          <p:spPr bwMode="auto">
            <a:xfrm>
              <a:off x="5597" y="5993"/>
              <a:ext cx="343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)</a:t>
              </a:r>
              <a:endParaRPr lang="en-GB" altLang="zh-CN" sz="2999" dirty="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39" name="Rectangle 64"/>
            <p:cNvSpPr>
              <a:spLocks noChangeArrowheads="1"/>
            </p:cNvSpPr>
            <p:nvPr/>
          </p:nvSpPr>
          <p:spPr bwMode="auto">
            <a:xfrm>
              <a:off x="864" y="15010"/>
              <a:ext cx="3738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SS block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pic>
          <p:nvPicPr>
            <p:cNvPr id="186" name="Picture 66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8134" y="11823"/>
              <a:ext cx="1943" cy="3632"/>
            </a:xfrm>
            <a:prstGeom prst="rect">
              <a:avLst/>
            </a:prstGeom>
            <a:noFill/>
          </p:spPr>
        </p:pic>
        <p:pic>
          <p:nvPicPr>
            <p:cNvPr id="187" name="Picture 67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8134" y="11823"/>
              <a:ext cx="1943" cy="3632"/>
            </a:xfrm>
            <a:prstGeom prst="rect">
              <a:avLst/>
            </a:prstGeom>
            <a:noFill/>
          </p:spPr>
        </p:pic>
        <p:sp>
          <p:nvSpPr>
            <p:cNvPr id="188" name="Rectangle 68"/>
            <p:cNvSpPr>
              <a:spLocks noChangeArrowheads="1"/>
            </p:cNvSpPr>
            <p:nvPr/>
          </p:nvSpPr>
          <p:spPr bwMode="auto">
            <a:xfrm>
              <a:off x="8489" y="12033"/>
              <a:ext cx="1143" cy="2857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89" name="Rectangle 69"/>
            <p:cNvSpPr>
              <a:spLocks noChangeArrowheads="1"/>
            </p:cNvSpPr>
            <p:nvPr/>
          </p:nvSpPr>
          <p:spPr bwMode="auto">
            <a:xfrm>
              <a:off x="8489" y="12033"/>
              <a:ext cx="1143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190" name="Picture 70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0991" y="11839"/>
              <a:ext cx="1943" cy="3626"/>
            </a:xfrm>
            <a:prstGeom prst="rect">
              <a:avLst/>
            </a:prstGeom>
            <a:noFill/>
          </p:spPr>
        </p:pic>
        <p:pic>
          <p:nvPicPr>
            <p:cNvPr id="191" name="Picture 71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991" y="11839"/>
              <a:ext cx="1943" cy="3626"/>
            </a:xfrm>
            <a:prstGeom prst="rect">
              <a:avLst/>
            </a:prstGeom>
            <a:noFill/>
          </p:spPr>
        </p:pic>
        <p:sp>
          <p:nvSpPr>
            <p:cNvPr id="192" name="Rectangle 72"/>
            <p:cNvSpPr>
              <a:spLocks noChangeArrowheads="1"/>
            </p:cNvSpPr>
            <p:nvPr/>
          </p:nvSpPr>
          <p:spPr bwMode="auto">
            <a:xfrm>
              <a:off x="11353" y="12042"/>
              <a:ext cx="1150" cy="2858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93" name="Rectangle 73"/>
            <p:cNvSpPr>
              <a:spLocks noChangeArrowheads="1"/>
            </p:cNvSpPr>
            <p:nvPr/>
          </p:nvSpPr>
          <p:spPr bwMode="auto">
            <a:xfrm>
              <a:off x="11353" y="12042"/>
              <a:ext cx="1150" cy="2858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2327" name="Rectangle 76"/>
            <p:cNvSpPr>
              <a:spLocks noChangeArrowheads="1"/>
            </p:cNvSpPr>
            <p:nvPr/>
          </p:nvSpPr>
          <p:spPr bwMode="auto">
            <a:xfrm>
              <a:off x="5746" y="18437"/>
              <a:ext cx="4047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Arial"/>
                  <a:ea typeface="宋体" pitchFamily="2" charset="-122"/>
                  <a:cs typeface="宋体" pitchFamily="2" charset="-122"/>
                </a:rPr>
                <a:t>“</a:t>
              </a:r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SSB set</a:t>
              </a:r>
              <a:r>
                <a:rPr lang="en-GB" altLang="zh-CN" sz="825">
                  <a:solidFill>
                    <a:srgbClr val="000000"/>
                  </a:solidFill>
                  <a:latin typeface="Arial"/>
                  <a:ea typeface="宋体" pitchFamily="2" charset="-122"/>
                  <a:cs typeface="宋体" pitchFamily="2" charset="-122"/>
                </a:rPr>
                <a:t>”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pic>
          <p:nvPicPr>
            <p:cNvPr id="197" name="Picture 77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822" y="15817"/>
              <a:ext cx="10928" cy="3086"/>
            </a:xfrm>
            <a:prstGeom prst="rect">
              <a:avLst/>
            </a:prstGeom>
            <a:noFill/>
          </p:spPr>
        </p:pic>
        <p:pic>
          <p:nvPicPr>
            <p:cNvPr id="198" name="Picture 78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822" y="15817"/>
              <a:ext cx="10928" cy="3086"/>
            </a:xfrm>
            <a:prstGeom prst="rect">
              <a:avLst/>
            </a:prstGeom>
            <a:noFill/>
          </p:spPr>
        </p:pic>
        <p:sp>
          <p:nvSpPr>
            <p:cNvPr id="199" name="Freeform 79"/>
            <p:cNvSpPr>
              <a:spLocks/>
            </p:cNvSpPr>
            <p:nvPr/>
          </p:nvSpPr>
          <p:spPr bwMode="auto">
            <a:xfrm>
              <a:off x="2178" y="16033"/>
              <a:ext cx="10096" cy="2286"/>
            </a:xfrm>
            <a:custGeom>
              <a:avLst/>
              <a:gdLst>
                <a:gd name="T0" fmla="*/ 0 w 2660"/>
                <a:gd name="T1" fmla="*/ 0 h 605"/>
                <a:gd name="T2" fmla="*/ 500186295 w 2660"/>
                <a:gd name="T3" fmla="*/ 617627067 h 605"/>
                <a:gd name="T4" fmla="*/ 2147483647 w 2660"/>
                <a:gd name="T5" fmla="*/ 617627067 h 605"/>
                <a:gd name="T6" fmla="*/ 2147483647 w 2660"/>
                <a:gd name="T7" fmla="*/ 1233214942 h 605"/>
                <a:gd name="T8" fmla="*/ 2147483647 w 2660"/>
                <a:gd name="T9" fmla="*/ 617627067 h 605"/>
                <a:gd name="T10" fmla="*/ 2147483647 w 2660"/>
                <a:gd name="T11" fmla="*/ 617627067 h 605"/>
                <a:gd name="T12" fmla="*/ 2147483647 w 2660"/>
                <a:gd name="T13" fmla="*/ 0 h 6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60" h="605">
                  <a:moveTo>
                    <a:pt x="0" y="0"/>
                  </a:moveTo>
                  <a:cubicBezTo>
                    <a:pt x="56" y="153"/>
                    <a:pt x="143" y="261"/>
                    <a:pt x="241" y="303"/>
                  </a:cubicBezTo>
                  <a:lnTo>
                    <a:pt x="1318" y="303"/>
                  </a:lnTo>
                  <a:lnTo>
                    <a:pt x="1318" y="605"/>
                  </a:lnTo>
                  <a:lnTo>
                    <a:pt x="1318" y="303"/>
                  </a:lnTo>
                  <a:lnTo>
                    <a:pt x="2418" y="303"/>
                  </a:lnTo>
                  <a:cubicBezTo>
                    <a:pt x="2517" y="261"/>
                    <a:pt x="2604" y="153"/>
                    <a:pt x="2660" y="0"/>
                  </a:cubicBezTo>
                </a:path>
              </a:pathLst>
            </a:cu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00" name="Picture 80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2936" y="11823"/>
              <a:ext cx="1277" cy="3632"/>
            </a:xfrm>
            <a:prstGeom prst="rect">
              <a:avLst/>
            </a:prstGeom>
            <a:noFill/>
          </p:spPr>
        </p:pic>
        <p:pic>
          <p:nvPicPr>
            <p:cNvPr id="201" name="Picture 81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936" y="11823"/>
              <a:ext cx="1277" cy="3632"/>
            </a:xfrm>
            <a:prstGeom prst="rect">
              <a:avLst/>
            </a:prstGeom>
            <a:noFill/>
          </p:spPr>
        </p:pic>
        <p:sp>
          <p:nvSpPr>
            <p:cNvPr id="202" name="Rectangle 82"/>
            <p:cNvSpPr>
              <a:spLocks noChangeArrowheads="1"/>
            </p:cNvSpPr>
            <p:nvPr/>
          </p:nvSpPr>
          <p:spPr bwMode="auto">
            <a:xfrm>
              <a:off x="3286" y="12033"/>
              <a:ext cx="501" cy="28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03" name="Rectangle 83"/>
            <p:cNvSpPr>
              <a:spLocks noChangeArrowheads="1"/>
            </p:cNvSpPr>
            <p:nvPr/>
          </p:nvSpPr>
          <p:spPr bwMode="auto">
            <a:xfrm>
              <a:off x="3286" y="12033"/>
              <a:ext cx="501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04" name="Picture 84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5915" y="11823"/>
              <a:ext cx="1270" cy="3632"/>
            </a:xfrm>
            <a:prstGeom prst="rect">
              <a:avLst/>
            </a:prstGeom>
            <a:noFill/>
          </p:spPr>
        </p:pic>
        <p:pic>
          <p:nvPicPr>
            <p:cNvPr id="205" name="Picture 85"/>
            <p:cNvPicPr>
              <a:picLocks noChangeAspect="1" noChangeArrowheads="1"/>
            </p:cNvPicPr>
            <p:nvPr/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5915" y="11823"/>
              <a:ext cx="1270" cy="3632"/>
            </a:xfrm>
            <a:prstGeom prst="rect">
              <a:avLst/>
            </a:prstGeom>
            <a:noFill/>
          </p:spPr>
        </p:pic>
        <p:sp>
          <p:nvSpPr>
            <p:cNvPr id="206" name="Rectangle 86"/>
            <p:cNvSpPr>
              <a:spLocks noChangeArrowheads="1"/>
            </p:cNvSpPr>
            <p:nvPr/>
          </p:nvSpPr>
          <p:spPr bwMode="auto">
            <a:xfrm>
              <a:off x="6226" y="12033"/>
              <a:ext cx="501" cy="28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07" name="Rectangle 87"/>
            <p:cNvSpPr>
              <a:spLocks noChangeArrowheads="1"/>
            </p:cNvSpPr>
            <p:nvPr/>
          </p:nvSpPr>
          <p:spPr bwMode="auto">
            <a:xfrm>
              <a:off x="6226" y="12033"/>
              <a:ext cx="501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08" name="Picture 88"/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9854" y="11823"/>
              <a:ext cx="1276" cy="3632"/>
            </a:xfrm>
            <a:prstGeom prst="rect">
              <a:avLst/>
            </a:prstGeom>
            <a:noFill/>
          </p:spPr>
        </p:pic>
        <p:pic>
          <p:nvPicPr>
            <p:cNvPr id="209" name="Picture 89"/>
            <p:cNvPicPr>
              <a:picLocks noChangeAspect="1" noChangeArrowheads="1"/>
            </p:cNvPicPr>
            <p:nvPr/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9854" y="11823"/>
              <a:ext cx="1276" cy="3632"/>
            </a:xfrm>
            <a:prstGeom prst="rect">
              <a:avLst/>
            </a:prstGeom>
            <a:noFill/>
          </p:spPr>
        </p:pic>
        <p:sp>
          <p:nvSpPr>
            <p:cNvPr id="210" name="Rectangle 90"/>
            <p:cNvSpPr>
              <a:spLocks noChangeArrowheads="1"/>
            </p:cNvSpPr>
            <p:nvPr/>
          </p:nvSpPr>
          <p:spPr bwMode="auto">
            <a:xfrm>
              <a:off x="10165" y="12033"/>
              <a:ext cx="502" cy="28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11" name="Rectangle 91"/>
            <p:cNvSpPr>
              <a:spLocks noChangeArrowheads="1"/>
            </p:cNvSpPr>
            <p:nvPr/>
          </p:nvSpPr>
          <p:spPr bwMode="auto">
            <a:xfrm>
              <a:off x="10165" y="12033"/>
              <a:ext cx="502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12" name="Picture 92"/>
            <p:cNvPicPr>
              <a:picLocks noChangeAspect="1" noChangeArrowheads="1"/>
            </p:cNvPicPr>
            <p:nvPr/>
          </p:nvPicPr>
          <p:blipFill>
            <a:blip r:embed="rId34" cstate="print"/>
            <a:srcRect/>
            <a:stretch>
              <a:fillRect/>
            </a:stretch>
          </p:blipFill>
          <p:spPr bwMode="auto">
            <a:xfrm>
              <a:off x="12768" y="11823"/>
              <a:ext cx="1277" cy="3632"/>
            </a:xfrm>
            <a:prstGeom prst="rect">
              <a:avLst/>
            </a:prstGeom>
            <a:noFill/>
          </p:spPr>
        </p:pic>
        <p:pic>
          <p:nvPicPr>
            <p:cNvPr id="213" name="Picture 93"/>
            <p:cNvPicPr>
              <a:picLocks noChangeAspect="1" noChangeArrowheads="1"/>
            </p:cNvPicPr>
            <p:nvPr/>
          </p:nvPicPr>
          <p:blipFill>
            <a:blip r:embed="rId35" cstate="print"/>
            <a:srcRect/>
            <a:stretch>
              <a:fillRect/>
            </a:stretch>
          </p:blipFill>
          <p:spPr bwMode="auto">
            <a:xfrm>
              <a:off x="12768" y="11823"/>
              <a:ext cx="1277" cy="3632"/>
            </a:xfrm>
            <a:prstGeom prst="rect">
              <a:avLst/>
            </a:prstGeom>
            <a:noFill/>
          </p:spPr>
        </p:pic>
        <p:sp>
          <p:nvSpPr>
            <p:cNvPr id="214" name="Rectangle 94"/>
            <p:cNvSpPr>
              <a:spLocks noChangeArrowheads="1"/>
            </p:cNvSpPr>
            <p:nvPr/>
          </p:nvSpPr>
          <p:spPr bwMode="auto">
            <a:xfrm>
              <a:off x="13105" y="12033"/>
              <a:ext cx="502" cy="28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15" name="Rectangle 95"/>
            <p:cNvSpPr>
              <a:spLocks noChangeArrowheads="1"/>
            </p:cNvSpPr>
            <p:nvPr/>
          </p:nvSpPr>
          <p:spPr bwMode="auto">
            <a:xfrm>
              <a:off x="13105" y="12033"/>
              <a:ext cx="502" cy="2857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pic>
          <p:nvPicPr>
            <p:cNvPr id="216" name="Picture 96"/>
            <p:cNvPicPr>
              <a:picLocks noChangeAspect="1" noChangeArrowheads="1"/>
            </p:cNvPicPr>
            <p:nvPr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1397" y="1479"/>
              <a:ext cx="28784" cy="3143"/>
            </a:xfrm>
            <a:prstGeom prst="rect">
              <a:avLst/>
            </a:prstGeom>
            <a:noFill/>
          </p:spPr>
        </p:pic>
        <p:pic>
          <p:nvPicPr>
            <p:cNvPr id="217" name="Picture 97"/>
            <p:cNvPicPr>
              <a:picLocks noChangeAspect="1" noChangeArrowheads="1"/>
            </p:cNvPicPr>
            <p:nvPr/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1397" y="1479"/>
              <a:ext cx="28784" cy="3143"/>
            </a:xfrm>
            <a:prstGeom prst="rect">
              <a:avLst/>
            </a:prstGeom>
            <a:noFill/>
          </p:spPr>
        </p:pic>
        <p:sp>
          <p:nvSpPr>
            <p:cNvPr id="218" name="Freeform 98"/>
            <p:cNvSpPr>
              <a:spLocks/>
            </p:cNvSpPr>
            <p:nvPr/>
          </p:nvSpPr>
          <p:spPr bwMode="auto">
            <a:xfrm>
              <a:off x="1714" y="1739"/>
              <a:ext cx="28004" cy="2293"/>
            </a:xfrm>
            <a:custGeom>
              <a:avLst/>
              <a:gdLst>
                <a:gd name="T0" fmla="*/ 2147483647 w 7377"/>
                <a:gd name="T1" fmla="*/ 1247681801 h 605"/>
                <a:gd name="T2" fmla="*/ 2147483647 w 7377"/>
                <a:gd name="T3" fmla="*/ 622809492 h 605"/>
                <a:gd name="T4" fmla="*/ 2147483647 w 7377"/>
                <a:gd name="T5" fmla="*/ 622809492 h 605"/>
                <a:gd name="T6" fmla="*/ 2147483647 w 7377"/>
                <a:gd name="T7" fmla="*/ 0 h 605"/>
                <a:gd name="T8" fmla="*/ 2147483647 w 7377"/>
                <a:gd name="T9" fmla="*/ 622809492 h 605"/>
                <a:gd name="T10" fmla="*/ 1391300491 w 7377"/>
                <a:gd name="T11" fmla="*/ 622809492 h 605"/>
                <a:gd name="T12" fmla="*/ 0 w 7377"/>
                <a:gd name="T13" fmla="*/ 1247681801 h 6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77" h="605">
                  <a:moveTo>
                    <a:pt x="7377" y="605"/>
                  </a:moveTo>
                  <a:cubicBezTo>
                    <a:pt x="7220" y="452"/>
                    <a:pt x="6980" y="344"/>
                    <a:pt x="6707" y="302"/>
                  </a:cubicBezTo>
                  <a:lnTo>
                    <a:pt x="3722" y="302"/>
                  </a:lnTo>
                  <a:lnTo>
                    <a:pt x="3722" y="0"/>
                  </a:lnTo>
                  <a:lnTo>
                    <a:pt x="3722" y="302"/>
                  </a:lnTo>
                  <a:lnTo>
                    <a:pt x="670" y="302"/>
                  </a:lnTo>
                  <a:cubicBezTo>
                    <a:pt x="396" y="344"/>
                    <a:pt x="157" y="452"/>
                    <a:pt x="0" y="605"/>
                  </a:cubicBezTo>
                </a:path>
              </a:pathLst>
            </a:cu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2304" name="Rectangle 99"/>
            <p:cNvSpPr>
              <a:spLocks noChangeArrowheads="1"/>
            </p:cNvSpPr>
            <p:nvPr/>
          </p:nvSpPr>
          <p:spPr bwMode="auto">
            <a:xfrm>
              <a:off x="14458" y="0"/>
              <a:ext cx="4304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Arial"/>
                  <a:ea typeface="宋体" pitchFamily="2" charset="-122"/>
                  <a:cs typeface="宋体" pitchFamily="2" charset="-122"/>
                </a:rPr>
                <a:t>“</a:t>
              </a:r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SSB set</a:t>
              </a:r>
              <a:r>
                <a:rPr lang="en-GB" altLang="zh-CN" sz="825">
                  <a:solidFill>
                    <a:srgbClr val="000000"/>
                  </a:solidFill>
                  <a:latin typeface="Arial"/>
                  <a:ea typeface="宋体" pitchFamily="2" charset="-122"/>
                  <a:cs typeface="宋体" pitchFamily="2" charset="-122"/>
                </a:rPr>
                <a:t>”</a:t>
              </a:r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 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303" name="Rectangle 100"/>
            <p:cNvSpPr>
              <a:spLocks noChangeArrowheads="1"/>
            </p:cNvSpPr>
            <p:nvPr/>
          </p:nvSpPr>
          <p:spPr bwMode="auto">
            <a:xfrm>
              <a:off x="14224" y="965"/>
              <a:ext cx="4904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periodicity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pic>
          <p:nvPicPr>
            <p:cNvPr id="221" name="Picture 101"/>
            <p:cNvPicPr>
              <a:picLocks noChangeAspect="1" noChangeArrowheads="1"/>
            </p:cNvPicPr>
            <p:nvPr/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29394" y="3835"/>
              <a:ext cx="6496" cy="4661"/>
            </a:xfrm>
            <a:prstGeom prst="rect">
              <a:avLst/>
            </a:prstGeom>
            <a:noFill/>
          </p:spPr>
        </p:pic>
        <p:pic>
          <p:nvPicPr>
            <p:cNvPr id="222" name="Picture 102"/>
            <p:cNvPicPr>
              <a:picLocks noChangeAspect="1" noChangeArrowheads="1"/>
            </p:cNvPicPr>
            <p:nvPr/>
          </p:nvPicPr>
          <p:blipFill>
            <a:blip r:embed="rId39" cstate="print"/>
            <a:srcRect/>
            <a:stretch>
              <a:fillRect/>
            </a:stretch>
          </p:blipFill>
          <p:spPr bwMode="auto">
            <a:xfrm>
              <a:off x="29394" y="3835"/>
              <a:ext cx="6496" cy="4661"/>
            </a:xfrm>
            <a:prstGeom prst="rect">
              <a:avLst/>
            </a:prstGeom>
            <a:noFill/>
          </p:spPr>
        </p:pic>
        <p:sp>
          <p:nvSpPr>
            <p:cNvPr id="223" name="Rectangle 103"/>
            <p:cNvSpPr>
              <a:spLocks noChangeArrowheads="1"/>
            </p:cNvSpPr>
            <p:nvPr/>
          </p:nvSpPr>
          <p:spPr bwMode="auto">
            <a:xfrm>
              <a:off x="29718" y="4032"/>
              <a:ext cx="5740" cy="3886"/>
            </a:xfrm>
            <a:prstGeom prst="rect">
              <a:avLst/>
            </a:prstGeom>
            <a:solidFill>
              <a:srgbClr val="D8D8D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224" name="Rectangle 104"/>
            <p:cNvSpPr>
              <a:spLocks noChangeArrowheads="1"/>
            </p:cNvSpPr>
            <p:nvPr/>
          </p:nvSpPr>
          <p:spPr bwMode="auto">
            <a:xfrm>
              <a:off x="29718" y="4032"/>
              <a:ext cx="5740" cy="3886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999"/>
            </a:p>
          </p:txBody>
        </p:sp>
        <p:sp>
          <p:nvSpPr>
            <p:cNvPr id="12298" name="Rectangle 105"/>
            <p:cNvSpPr>
              <a:spLocks noChangeArrowheads="1"/>
            </p:cNvSpPr>
            <p:nvPr/>
          </p:nvSpPr>
          <p:spPr bwMode="auto">
            <a:xfrm>
              <a:off x="30025" y="4933"/>
              <a:ext cx="5127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Half frame </a:t>
              </a:r>
              <a:endParaRPr lang="en-GB" altLang="zh-CN" sz="2999" dirty="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297" name="Rectangle 106"/>
            <p:cNvSpPr>
              <a:spLocks noChangeArrowheads="1"/>
            </p:cNvSpPr>
            <p:nvPr/>
          </p:nvSpPr>
          <p:spPr bwMode="auto">
            <a:xfrm>
              <a:off x="32258" y="5993"/>
              <a:ext cx="343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(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296" name="Rectangle 107"/>
            <p:cNvSpPr>
              <a:spLocks noChangeArrowheads="1"/>
            </p:cNvSpPr>
            <p:nvPr/>
          </p:nvSpPr>
          <p:spPr bwMode="auto">
            <a:xfrm>
              <a:off x="32505" y="5993"/>
              <a:ext cx="566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5</a:t>
              </a:r>
              <a:endParaRPr lang="en-GB" altLang="zh-CN" sz="2999" dirty="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295" name="Rectangle 108"/>
            <p:cNvSpPr>
              <a:spLocks noChangeArrowheads="1"/>
            </p:cNvSpPr>
            <p:nvPr/>
          </p:nvSpPr>
          <p:spPr bwMode="auto">
            <a:xfrm>
              <a:off x="33106" y="5993"/>
              <a:ext cx="1355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ms</a:t>
              </a:r>
              <a:endParaRPr lang="en-GB" altLang="zh-CN" sz="2999" dirty="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294" name="Rectangle 109"/>
            <p:cNvSpPr>
              <a:spLocks noChangeArrowheads="1"/>
            </p:cNvSpPr>
            <p:nvPr/>
          </p:nvSpPr>
          <p:spPr bwMode="auto">
            <a:xfrm>
              <a:off x="34451" y="5993"/>
              <a:ext cx="343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)</a:t>
              </a:r>
              <a:endParaRPr lang="en-GB" altLang="zh-CN" sz="2999" dirty="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293" name="Rectangle 110"/>
            <p:cNvSpPr>
              <a:spLocks noChangeArrowheads="1"/>
            </p:cNvSpPr>
            <p:nvPr/>
          </p:nvSpPr>
          <p:spPr bwMode="auto">
            <a:xfrm>
              <a:off x="2822" y="11246"/>
              <a:ext cx="2384" cy="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GB" altLang="zh-CN" sz="8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RMSI</a:t>
              </a:r>
              <a:endParaRPr lang="en-GB" altLang="zh-CN" sz="2999">
                <a:ea typeface="宋体" pitchFamily="2" charset="-122"/>
                <a:cs typeface="宋体" pitchFamily="2" charset="-122"/>
              </a:endParaRPr>
            </a:p>
          </p:txBody>
        </p:sp>
      </p:grpSp>
      <p:graphicFrame>
        <p:nvGraphicFramePr>
          <p:cNvPr id="103" name="表格 102"/>
          <p:cNvGraphicFramePr>
            <a:graphicFrameLocks noGrp="1"/>
          </p:cNvGraphicFramePr>
          <p:nvPr/>
        </p:nvGraphicFramePr>
        <p:xfrm>
          <a:off x="5413314" y="1600215"/>
          <a:ext cx="3214089" cy="1531222"/>
        </p:xfrm>
        <a:graphic>
          <a:graphicData uri="http://schemas.openxmlformats.org/drawingml/2006/table">
            <a:tbl>
              <a:tblPr/>
              <a:tblGrid>
                <a:gridCol w="804892"/>
                <a:gridCol w="1152225"/>
                <a:gridCol w="1256972"/>
              </a:tblGrid>
              <a:tr h="25139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1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SSB configuration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b="1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SSB set periodicity</a:t>
                      </a: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GB" sz="800" i="1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</a:t>
                      </a:r>
                      <a:r>
                        <a:rPr lang="en-GB" sz="800" kern="100" baseline="-250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SSB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13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b="1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SCS [kHz]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b="1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Number of SS/PBCH block per SSB set,</a:t>
                      </a: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GB" sz="800" i="1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L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160ms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2855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15kHz 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latin typeface="Arial"/>
                          <a:ea typeface="宋体"/>
                          <a:cs typeface="Times New Roman"/>
                        </a:rPr>
                        <a:t>99.38%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latin typeface="Arial"/>
                          <a:ea typeface="宋体"/>
                          <a:cs typeface="Times New Roman"/>
                        </a:rPr>
                        <a:t>99.38%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30kHz 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latin typeface="Arial"/>
                          <a:ea typeface="宋体"/>
                          <a:cs typeface="Times New Roman"/>
                        </a:rPr>
                        <a:t>99.84%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latin typeface="Arial"/>
                          <a:ea typeface="宋体"/>
                          <a:cs typeface="Times New Roman"/>
                        </a:rPr>
                        <a:t>99.38%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120kHz 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latin typeface="Arial"/>
                          <a:ea typeface="宋体"/>
                          <a:cs typeface="Times New Roman"/>
                        </a:rPr>
                        <a:t>99.69%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16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latin typeface="Arial"/>
                          <a:ea typeface="宋体"/>
                          <a:cs typeface="Times New Roman"/>
                        </a:rPr>
                        <a:t>99.38%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240kHz 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16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latin typeface="Arial"/>
                          <a:ea typeface="宋体"/>
                          <a:cs typeface="Times New Roman"/>
                        </a:rPr>
                        <a:t>99.69%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5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32</a:t>
                      </a:r>
                      <a:endParaRPr lang="zh-CN" sz="1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800" kern="100" dirty="0">
                          <a:latin typeface="Arial"/>
                          <a:ea typeface="宋体"/>
                          <a:cs typeface="Times New Roman"/>
                        </a:rPr>
                        <a:t>99.38%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表格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29336"/>
              </p:ext>
            </p:extLst>
          </p:nvPr>
        </p:nvGraphicFramePr>
        <p:xfrm>
          <a:off x="3585045" y="3423595"/>
          <a:ext cx="5391730" cy="894768"/>
        </p:xfrm>
        <a:graphic>
          <a:graphicData uri="http://schemas.openxmlformats.org/drawingml/2006/table">
            <a:tbl>
              <a:tblPr/>
              <a:tblGrid>
                <a:gridCol w="653387"/>
                <a:gridCol w="489316"/>
                <a:gridCol w="418991"/>
                <a:gridCol w="476126"/>
                <a:gridCol w="571351"/>
                <a:gridCol w="590396"/>
                <a:gridCol w="552306"/>
                <a:gridCol w="669528"/>
                <a:gridCol w="558877"/>
                <a:gridCol w="411452"/>
              </a:tblGrid>
              <a:tr h="4799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latin typeface="Arial"/>
                          <a:ea typeface="宋体"/>
                          <a:cs typeface="Arial"/>
                        </a:rPr>
                        <a:t>　</a:t>
                      </a:r>
                      <a:endParaRPr lang="zh-CN" sz="9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Paging cycle </a:t>
                      </a:r>
                      <a:r>
                        <a:rPr lang="en-GB" sz="800" i="1" kern="100"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en-GB" sz="800" kern="100" baseline="-25000">
                          <a:latin typeface="Arial"/>
                          <a:ea typeface="宋体"/>
                          <a:cs typeface="Times New Roman"/>
                        </a:rPr>
                        <a:t>PC_RF</a:t>
                      </a: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 *10 (ms)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latin typeface="Arial"/>
                          <a:ea typeface="宋体"/>
                          <a:cs typeface="Times New Roman"/>
                        </a:rPr>
                        <a:t>SCS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latin typeface="Arial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800" kern="100" dirty="0">
                          <a:latin typeface="Arial"/>
                          <a:ea typeface="宋体"/>
                          <a:cs typeface="Times New Roman"/>
                        </a:rPr>
                        <a:t>kHz)</a:t>
                      </a:r>
                      <a:endParaRPr lang="zh-CN" sz="9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SSB L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SSB reception time(ms)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SSB cycle (ms)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Number of SSB burst set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RRM measurement time per DRX (ms)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latin typeface="Arial"/>
                          <a:ea typeface="宋体"/>
                          <a:cs typeface="Times New Roman"/>
                        </a:rPr>
                        <a:t>Transition time(ms)</a:t>
                      </a:r>
                      <a:endParaRPr lang="zh-CN" sz="9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Sleep ratio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35696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latin typeface="Arial"/>
                          <a:ea typeface="宋体"/>
                          <a:cs typeface="Times New Roman"/>
                        </a:rPr>
                        <a:t>RRC-Idle/Inactive</a:t>
                      </a:r>
                      <a:endParaRPr lang="zh-CN" sz="9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320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240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32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-- 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3.5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95.5%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2560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15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 --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99.5%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2560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15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160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9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800" kern="100" dirty="0">
                          <a:latin typeface="Arial"/>
                          <a:ea typeface="宋体"/>
                          <a:cs typeface="Times New Roman"/>
                        </a:rPr>
                        <a:t>93.2%</a:t>
                      </a:r>
                      <a:endParaRPr lang="zh-CN" sz="9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5951576" y="1410003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</a:t>
            </a:r>
            <a:r>
              <a:rPr lang="en-US" altLang="zh-CN" sz="1050" dirty="0" err="1">
                <a:ea typeface="华文细黑" pitchFamily="2" charset="-122"/>
              </a:rPr>
              <a:t>gNB</a:t>
            </a:r>
            <a:r>
              <a:rPr lang="en-US" altLang="zh-CN" sz="1050" dirty="0">
                <a:ea typeface="华文细黑" pitchFamily="2" charset="-122"/>
              </a:rPr>
              <a:t> sleep ratio under low load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66008" y="3219282"/>
            <a:ext cx="29225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Device sleep ratio for idle / in-active mode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83197" y="4361824"/>
            <a:ext cx="400827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energy efficiency requirement.</a:t>
            </a:r>
          </a:p>
        </p:txBody>
      </p:sp>
    </p:spTree>
    <p:extLst>
      <p:ext uri="{BB962C8B-B14F-4D97-AF65-F5344CB8AC3E}">
        <p14:creationId xmlns:p14="http://schemas.microsoft.com/office/powerpoint/2010/main" val="210095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等腰三角形 212"/>
          <p:cNvSpPr/>
          <p:nvPr/>
        </p:nvSpPr>
        <p:spPr bwMode="auto">
          <a:xfrm>
            <a:off x="1239838" y="1296988"/>
            <a:ext cx="1931987" cy="1719262"/>
          </a:xfrm>
          <a:prstGeom prst="triangle">
            <a:avLst/>
          </a:prstGeom>
          <a:solidFill>
            <a:srgbClr val="0000FF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03188" y="179388"/>
            <a:ext cx="8304212" cy="554037"/>
          </a:xfrm>
        </p:spPr>
        <p:txBody>
          <a:bodyPr/>
          <a:lstStyle/>
          <a:p>
            <a:pPr algn="l"/>
            <a:r>
              <a:rPr lang="en-US" altLang="zh-CN" sz="3000" smtClean="0">
                <a:ea typeface="BatangChe"/>
                <a:cs typeface="Calibri" panose="020F0502020204030204" pitchFamily="34" charset="0"/>
              </a:rPr>
              <a:t>ITU-R IMT-2020 vision: Extend Radio to industries</a:t>
            </a:r>
          </a:p>
        </p:txBody>
      </p:sp>
      <p:sp>
        <p:nvSpPr>
          <p:cNvPr id="209" name="Shape 164"/>
          <p:cNvSpPr/>
          <p:nvPr/>
        </p:nvSpPr>
        <p:spPr>
          <a:xfrm>
            <a:off x="1274763" y="893763"/>
            <a:ext cx="1903412" cy="4556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0" tIns="0" rIns="0" bIns="0"/>
          <a:lstStyle>
            <a:lvl1pPr>
              <a:defRPr sz="5000">
                <a:solidFill>
                  <a:srgbClr val="FFA8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Enhance Mobile Broadband </a:t>
            </a:r>
            <a:r>
              <a:rPr lang="en-CA" sz="1200" dirty="0" err="1">
                <a:solidFill>
                  <a:schemeClr val="tx1"/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eMBB</a:t>
            </a:r>
            <a:endParaRPr sz="750" dirty="0">
              <a:solidFill>
                <a:schemeClr val="tx1"/>
              </a:solidFill>
              <a:latin typeface="Calibri" pitchFamily="34" charset="0"/>
              <a:ea typeface="Kozuka Gothic Pro L" pitchFamily="34" charset="-128"/>
              <a:cs typeface="Calibri" pitchFamily="34" charset="0"/>
            </a:endParaRPr>
          </a:p>
        </p:txBody>
      </p:sp>
      <p:sp>
        <p:nvSpPr>
          <p:cNvPr id="210" name="Shape 164"/>
          <p:cNvSpPr/>
          <p:nvPr/>
        </p:nvSpPr>
        <p:spPr>
          <a:xfrm>
            <a:off x="2146300" y="3086100"/>
            <a:ext cx="2273300" cy="557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0" tIns="0" rIns="0" bIns="0"/>
          <a:lstStyle>
            <a:lvl1pPr>
              <a:defRPr sz="5000">
                <a:solidFill>
                  <a:srgbClr val="FFA8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altLang="zh-CN" sz="1200" dirty="0">
                <a:solidFill>
                  <a:schemeClr val="tx1"/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URLLC 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Ultra-Reliable and 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Low Latency Communications</a:t>
            </a:r>
            <a:endParaRPr sz="750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Kozuka Gothic Pro L" pitchFamily="34" charset="-128"/>
              <a:cs typeface="Calibri" pitchFamily="34" charset="0"/>
            </a:endParaRPr>
          </a:p>
        </p:txBody>
      </p:sp>
      <p:sp>
        <p:nvSpPr>
          <p:cNvPr id="211" name="Shape 164"/>
          <p:cNvSpPr/>
          <p:nvPr/>
        </p:nvSpPr>
        <p:spPr>
          <a:xfrm>
            <a:off x="180975" y="3082925"/>
            <a:ext cx="2028825" cy="552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0" tIns="0" rIns="0" bIns="0"/>
          <a:lstStyle>
            <a:lvl1pPr>
              <a:defRPr sz="5000">
                <a:solidFill>
                  <a:srgbClr val="FFA8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altLang="zh-CN" sz="1200" dirty="0" err="1">
                <a:solidFill>
                  <a:schemeClr val="tx1"/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mMTC</a:t>
            </a:r>
            <a:r>
              <a:rPr lang="en-CA" altLang="zh-CN" sz="1200" dirty="0">
                <a:solidFill>
                  <a:schemeClr val="tx1"/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 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CA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Kozuka Gothic Pro L" pitchFamily="34" charset="-128"/>
                <a:cs typeface="Calibri" pitchFamily="34" charset="0"/>
              </a:rPr>
              <a:t>Massive Machine Type Communications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10670" r="13805" b="10738"/>
          <a:stretch>
            <a:fillRect/>
          </a:stretch>
        </p:blipFill>
        <p:spPr bwMode="auto">
          <a:xfrm>
            <a:off x="1138238" y="1214438"/>
            <a:ext cx="21590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6" name="直接连接符 215"/>
          <p:cNvCxnSpPr/>
          <p:nvPr/>
        </p:nvCxnSpPr>
        <p:spPr bwMode="auto">
          <a:xfrm flipH="1">
            <a:off x="4344988" y="1049338"/>
            <a:ext cx="0" cy="227965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6" name="TextBox 225"/>
          <p:cNvSpPr txBox="1"/>
          <p:nvPr/>
        </p:nvSpPr>
        <p:spPr>
          <a:xfrm>
            <a:off x="1416050" y="3698875"/>
            <a:ext cx="1716088" cy="25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1050" dirty="0">
                <a:ea typeface="华文细黑" pitchFamily="2" charset="-122"/>
              </a:rPr>
              <a:t>IMT-2020 usage scenario</a:t>
            </a:r>
          </a:p>
        </p:txBody>
      </p:sp>
      <p:sp>
        <p:nvSpPr>
          <p:cNvPr id="227" name="矩形 226"/>
          <p:cNvSpPr/>
          <p:nvPr/>
        </p:nvSpPr>
        <p:spPr>
          <a:xfrm>
            <a:off x="1522413" y="3949700"/>
            <a:ext cx="887412" cy="207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750" dirty="0">
                <a:ea typeface="华文细黑" pitchFamily="2" charset="-122"/>
              </a:rPr>
              <a:t>Diverse services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689600" y="3667125"/>
            <a:ext cx="1738313" cy="25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1050" dirty="0">
                <a:ea typeface="华文细黑" pitchFamily="2" charset="-122"/>
              </a:rPr>
              <a:t>IMT-2020 Key capabilities</a:t>
            </a:r>
          </a:p>
        </p:txBody>
      </p:sp>
      <p:sp>
        <p:nvSpPr>
          <p:cNvPr id="229" name="矩形 228"/>
          <p:cNvSpPr/>
          <p:nvPr/>
        </p:nvSpPr>
        <p:spPr>
          <a:xfrm>
            <a:off x="5638800" y="3898900"/>
            <a:ext cx="1092200" cy="207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750" dirty="0">
                <a:ea typeface="华文细黑" pitchFamily="2" charset="-122"/>
              </a:rPr>
              <a:t>Diverse requirements</a:t>
            </a:r>
            <a:endParaRPr lang="zh-CN" altLang="en-US" sz="750" dirty="0" err="1">
              <a:ea typeface="华文细黑" pitchFamily="2" charset="-122"/>
            </a:endParaRPr>
          </a:p>
        </p:txBody>
      </p:sp>
      <p:grpSp>
        <p:nvGrpSpPr>
          <p:cNvPr id="9229" name="组合 268"/>
          <p:cNvGrpSpPr>
            <a:grpSpLocks/>
          </p:cNvGrpSpPr>
          <p:nvPr/>
        </p:nvGrpSpPr>
        <p:grpSpPr bwMode="auto">
          <a:xfrm>
            <a:off x="4808538" y="957263"/>
            <a:ext cx="3382962" cy="2640012"/>
            <a:chOff x="6325427" y="1397114"/>
            <a:chExt cx="4511707" cy="3521136"/>
          </a:xfrm>
        </p:grpSpPr>
        <p:grpSp>
          <p:nvGrpSpPr>
            <p:cNvPr id="9232" name="Group 218"/>
            <p:cNvGrpSpPr>
              <a:grpSpLocks/>
            </p:cNvGrpSpPr>
            <p:nvPr/>
          </p:nvGrpSpPr>
          <p:grpSpPr bwMode="auto">
            <a:xfrm>
              <a:off x="7187181" y="1639713"/>
              <a:ext cx="2916000" cy="2916000"/>
              <a:chOff x="7105699" y="2800464"/>
              <a:chExt cx="2916000" cy="2916000"/>
            </a:xfrm>
          </p:grpSpPr>
          <p:grpSp>
            <p:nvGrpSpPr>
              <p:cNvPr id="9252" name="Group 197"/>
              <p:cNvGrpSpPr>
                <a:grpSpLocks noChangeAspect="1"/>
              </p:cNvGrpSpPr>
              <p:nvPr/>
            </p:nvGrpSpPr>
            <p:grpSpPr bwMode="auto">
              <a:xfrm>
                <a:off x="7105699" y="2800464"/>
                <a:ext cx="2916000" cy="2916000"/>
                <a:chOff x="-3294309" y="310419"/>
                <a:chExt cx="2916000" cy="2916000"/>
              </a:xfrm>
            </p:grpSpPr>
            <p:grpSp>
              <p:nvGrpSpPr>
                <p:cNvPr id="9254" name="Group 194"/>
                <p:cNvGrpSpPr>
                  <a:grpSpLocks/>
                </p:cNvGrpSpPr>
                <p:nvPr/>
              </p:nvGrpSpPr>
              <p:grpSpPr bwMode="auto">
                <a:xfrm>
                  <a:off x="-3193430" y="415387"/>
                  <a:ext cx="2710153" cy="2706064"/>
                  <a:chOff x="-3193430" y="415387"/>
                  <a:chExt cx="2710153" cy="2706064"/>
                </a:xfrm>
              </p:grpSpPr>
              <p:cxnSp>
                <p:nvCxnSpPr>
                  <p:cNvPr id="181" name="Straight Connector 200"/>
                  <p:cNvCxnSpPr>
                    <a:stCxn id="9255" idx="4"/>
                    <a:endCxn id="9255" idx="0"/>
                  </p:cNvCxnSpPr>
                  <p:nvPr/>
                </p:nvCxnSpPr>
                <p:spPr>
                  <a:xfrm flipV="1">
                    <a:off x="-2379750" y="419299"/>
                    <a:ext cx="1086113" cy="2701727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stealth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257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-3193430" y="489386"/>
                    <a:ext cx="2642639" cy="2555441"/>
                    <a:chOff x="-4152972" y="1933884"/>
                    <a:chExt cx="2642639" cy="2555441"/>
                  </a:xfrm>
                </p:grpSpPr>
                <p:sp>
                  <p:nvSpPr>
                    <p:cNvPr id="186" name="Freeform 205"/>
                    <p:cNvSpPr>
                      <a:spLocks noChangeAspect="1"/>
                    </p:cNvSpPr>
                    <p:nvPr/>
                  </p:nvSpPr>
                  <p:spPr>
                    <a:xfrm rot="20223922">
                      <a:off x="-4152289" y="1954841"/>
                      <a:ext cx="2551201" cy="2185095"/>
                    </a:xfrm>
                    <a:custGeom>
                      <a:avLst/>
                      <a:gdLst>
                        <a:gd name="connsiteX0" fmla="*/ 1402080 w 2807970"/>
                        <a:gd name="connsiteY0" fmla="*/ 0 h 2807970"/>
                        <a:gd name="connsiteX1" fmla="*/ 2400300 w 2807970"/>
                        <a:gd name="connsiteY1" fmla="*/ 415290 h 2807970"/>
                        <a:gd name="connsiteX2" fmla="*/ 2807970 w 2807970"/>
                        <a:gd name="connsiteY2" fmla="*/ 1405890 h 2807970"/>
                        <a:gd name="connsiteX3" fmla="*/ 2396490 w 2807970"/>
                        <a:gd name="connsiteY3" fmla="*/ 2404110 h 2807970"/>
                        <a:gd name="connsiteX4" fmla="*/ 1402080 w 2807970"/>
                        <a:gd name="connsiteY4" fmla="*/ 2807970 h 2807970"/>
                        <a:gd name="connsiteX5" fmla="*/ 411480 w 2807970"/>
                        <a:gd name="connsiteY5" fmla="*/ 2404110 h 2807970"/>
                        <a:gd name="connsiteX6" fmla="*/ 0 w 2807970"/>
                        <a:gd name="connsiteY6" fmla="*/ 1409700 h 2807970"/>
                        <a:gd name="connsiteX7" fmla="*/ 411480 w 2807970"/>
                        <a:gd name="connsiteY7" fmla="*/ 407670 h 2807970"/>
                        <a:gd name="connsiteX8" fmla="*/ 1402080 w 2807970"/>
                        <a:gd name="connsiteY8" fmla="*/ 0 h 2807970"/>
                        <a:gd name="connsiteX0" fmla="*/ 1402080 w 2807970"/>
                        <a:gd name="connsiteY0" fmla="*/ 0 h 2807970"/>
                        <a:gd name="connsiteX1" fmla="*/ 2400300 w 2807970"/>
                        <a:gd name="connsiteY1" fmla="*/ 415290 h 2807970"/>
                        <a:gd name="connsiteX2" fmla="*/ 2807970 w 2807970"/>
                        <a:gd name="connsiteY2" fmla="*/ 1405890 h 2807970"/>
                        <a:gd name="connsiteX3" fmla="*/ 2396490 w 2807970"/>
                        <a:gd name="connsiteY3" fmla="*/ 2404110 h 2807970"/>
                        <a:gd name="connsiteX4" fmla="*/ 1402080 w 2807970"/>
                        <a:gd name="connsiteY4" fmla="*/ 2807970 h 2807970"/>
                        <a:gd name="connsiteX5" fmla="*/ 772246 w 2807970"/>
                        <a:gd name="connsiteY5" fmla="*/ 2056829 h 2807970"/>
                        <a:gd name="connsiteX6" fmla="*/ 0 w 2807970"/>
                        <a:gd name="connsiteY6" fmla="*/ 1409700 h 2807970"/>
                        <a:gd name="connsiteX7" fmla="*/ 411480 w 2807970"/>
                        <a:gd name="connsiteY7" fmla="*/ 407670 h 2807970"/>
                        <a:gd name="connsiteX8" fmla="*/ 1402080 w 2807970"/>
                        <a:gd name="connsiteY8" fmla="*/ 0 h 2807970"/>
                        <a:gd name="connsiteX0" fmla="*/ 1402080 w 2807970"/>
                        <a:gd name="connsiteY0" fmla="*/ 0 h 2404110"/>
                        <a:gd name="connsiteX1" fmla="*/ 2400300 w 2807970"/>
                        <a:gd name="connsiteY1" fmla="*/ 415290 h 2404110"/>
                        <a:gd name="connsiteX2" fmla="*/ 2807970 w 2807970"/>
                        <a:gd name="connsiteY2" fmla="*/ 1405890 h 2404110"/>
                        <a:gd name="connsiteX3" fmla="*/ 2396490 w 2807970"/>
                        <a:gd name="connsiteY3" fmla="*/ 2404110 h 2404110"/>
                        <a:gd name="connsiteX4" fmla="*/ 1428147 w 2807970"/>
                        <a:gd name="connsiteY4" fmla="*/ 2334361 h 2404110"/>
                        <a:gd name="connsiteX5" fmla="*/ 772246 w 2807970"/>
                        <a:gd name="connsiteY5" fmla="*/ 2056829 h 2404110"/>
                        <a:gd name="connsiteX6" fmla="*/ 0 w 2807970"/>
                        <a:gd name="connsiteY6" fmla="*/ 1409700 h 2404110"/>
                        <a:gd name="connsiteX7" fmla="*/ 411480 w 2807970"/>
                        <a:gd name="connsiteY7" fmla="*/ 407670 h 2404110"/>
                        <a:gd name="connsiteX8" fmla="*/ 1402080 w 2807970"/>
                        <a:gd name="connsiteY8" fmla="*/ 0 h 24041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07970" h="2404110">
                          <a:moveTo>
                            <a:pt x="1402080" y="0"/>
                          </a:moveTo>
                          <a:lnTo>
                            <a:pt x="2400300" y="415290"/>
                          </a:lnTo>
                          <a:lnTo>
                            <a:pt x="2807970" y="1405890"/>
                          </a:lnTo>
                          <a:lnTo>
                            <a:pt x="2396490" y="2404110"/>
                          </a:lnTo>
                          <a:lnTo>
                            <a:pt x="1428147" y="2334361"/>
                          </a:lnTo>
                          <a:lnTo>
                            <a:pt x="772246" y="2056829"/>
                          </a:lnTo>
                          <a:lnTo>
                            <a:pt x="0" y="1409700"/>
                          </a:lnTo>
                          <a:lnTo>
                            <a:pt x="411480" y="407670"/>
                          </a:lnTo>
                          <a:lnTo>
                            <a:pt x="1402080" y="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68562" tIns="34281" rIns="68562" bIns="34281" anchor="ctr"/>
                    <a:lstStyle/>
                    <a:p>
                      <a:pPr algn="ctr">
                        <a:defRPr/>
                      </a:pPr>
                      <a:endParaRPr lang="zh-CN" altLang="en-US" sz="15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87" name="Oval 206"/>
                    <p:cNvSpPr>
                      <a:spLocks noChangeAspect="1"/>
                    </p:cNvSpPr>
                    <p:nvPr/>
                  </p:nvSpPr>
                  <p:spPr>
                    <a:xfrm rot="1312440">
                      <a:off x="-4065484" y="1937903"/>
                      <a:ext cx="2551200" cy="2551396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68562" tIns="34281" rIns="68562" bIns="34281" anchor="ctr"/>
                    <a:lstStyle/>
                    <a:p>
                      <a:pPr algn="ctr">
                        <a:defRPr/>
                      </a:pPr>
                      <a:endParaRPr lang="zh-CN" altLang="en-US" sz="15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grpSp>
                  <p:nvGrpSpPr>
                    <p:cNvPr id="9263" name="Group 1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973785" y="2025873"/>
                      <a:ext cx="2371462" cy="2371462"/>
                      <a:chOff x="-2442281" y="1456907"/>
                      <a:chExt cx="2606128" cy="2606128"/>
                    </a:xfrm>
                  </p:grpSpPr>
                  <p:cxnSp>
                    <p:nvCxnSpPr>
                      <p:cNvPr id="189" name="Straight Connector 208"/>
                      <p:cNvCxnSpPr>
                        <a:stCxn id="187" idx="6"/>
                        <a:endCxn id="187" idx="2"/>
                      </p:cNvCxnSpPr>
                      <p:nvPr/>
                    </p:nvCxnSpPr>
                    <p:spPr>
                      <a:xfrm flipH="1" flipV="1">
                        <a:off x="-2438355" y="2237458"/>
                        <a:ext cx="2601231" cy="1047087"/>
                      </a:xfrm>
                      <a:prstGeom prst="line">
                        <a:avLst/>
                      </a:prstGeom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0" name="Oval 20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-2080045" y="1802335"/>
                        <a:ext cx="1875306" cy="1877776"/>
                      </a:xfrm>
                      <a:prstGeom prst="ellipse">
                        <a:avLst/>
                      </a:prstGeom>
                      <a:noFill/>
                      <a:ln w="12700" cap="flat" cmpd="sng" algn="ctr">
                        <a:solidFill>
                          <a:srgbClr val="2D3A4B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68562" tIns="34281" rIns="68562" bIns="34281" anchor="ctr"/>
                      <a:lstStyle/>
                      <a:p>
                        <a:pPr algn="ctr">
                          <a:defRPr/>
                        </a:pPr>
                        <a:endParaRPr lang="zh-CN" altLang="en-US" sz="15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9266" name="Oval 211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-1608153" y="2262722"/>
                        <a:ext cx="949496" cy="949496"/>
                      </a:xfrm>
                      <a:prstGeom prst="ellipse">
                        <a:avLst/>
                      </a:prstGeom>
                      <a:noFill/>
                      <a:ln w="12700" algn="ctr">
                        <a:solidFill>
                          <a:srgbClr val="2D3A4B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lIns="68562" tIns="34281" rIns="68562" bIns="34281" anchor="ctr"/>
                      <a:lstStyle>
                        <a:lvl1pPr>
                          <a:spcBef>
                            <a:spcPct val="20000"/>
                          </a:spcBef>
                          <a:buBlip>
                            <a:blip r:embed="rId4"/>
                          </a:buBlip>
                          <a:defRPr sz="28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lr>
                            <a:srgbClr val="C00000"/>
                          </a:buClr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9pPr>
                      </a:lstStyle>
                      <a:p>
                        <a:pPr algn="ctr"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zh-CN" altLang="en-US" sz="15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192" name="Straight Connector 213"/>
                      <p:cNvCxnSpPr>
                        <a:stCxn id="187" idx="4"/>
                        <a:endCxn id="187" idx="0"/>
                      </p:cNvCxnSpPr>
                      <p:nvPr/>
                    </p:nvCxnSpPr>
                    <p:spPr>
                      <a:xfrm flipV="1">
                        <a:off x="-1661243" y="1457959"/>
                        <a:ext cx="1044681" cy="2606083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Straight Connector 214"/>
                      <p:cNvCxnSpPr>
                        <a:stCxn id="187" idx="3"/>
                        <a:endCxn id="187" idx="7"/>
                      </p:cNvCxnSpPr>
                      <p:nvPr/>
                    </p:nvCxnSpPr>
                    <p:spPr>
                      <a:xfrm flipV="1">
                        <a:off x="-2426720" y="2209536"/>
                        <a:ext cx="2577965" cy="1102931"/>
                      </a:xfrm>
                      <a:prstGeom prst="line">
                        <a:avLst/>
                      </a:prstGeom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215"/>
                      <p:cNvCxnSpPr>
                        <a:stCxn id="187" idx="5"/>
                        <a:endCxn id="186" idx="0"/>
                      </p:cNvCxnSpPr>
                      <p:nvPr/>
                    </p:nvCxnSpPr>
                    <p:spPr>
                      <a:xfrm flipH="1" flipV="1">
                        <a:off x="-1705449" y="1471921"/>
                        <a:ext cx="1116808" cy="2580488"/>
                      </a:xfrm>
                      <a:prstGeom prst="line">
                        <a:avLst/>
                      </a:prstGeom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270" name="Freeform 21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-1602569" y="2300902"/>
                        <a:ext cx="1754675" cy="1755976"/>
                      </a:xfrm>
                      <a:custGeom>
                        <a:avLst/>
                        <a:gdLst>
                          <a:gd name="T0" fmla="*/ 276913 w 1754676"/>
                          <a:gd name="T1" fmla="*/ 22464 h 1755976"/>
                          <a:gd name="T2" fmla="*/ 655831 w 1754676"/>
                          <a:gd name="T3" fmla="*/ 0 h 1755976"/>
                          <a:gd name="T4" fmla="*/ 910415 w 1754676"/>
                          <a:gd name="T5" fmla="*/ 267626 h 1755976"/>
                          <a:gd name="T6" fmla="*/ 1754674 w 1754676"/>
                          <a:gd name="T7" fmla="*/ 982211 h 1755976"/>
                          <a:gd name="T8" fmla="*/ 1003240 w 1754676"/>
                          <a:gd name="T9" fmla="*/ 1755976 h 1755976"/>
                          <a:gd name="T10" fmla="*/ 276912 w 1754676"/>
                          <a:gd name="T11" fmla="*/ 894700 h 1755976"/>
                          <a:gd name="T12" fmla="*/ 33490 w 1754676"/>
                          <a:gd name="T13" fmla="*/ 637593 h 1755976"/>
                          <a:gd name="T14" fmla="*/ 0 w 1754676"/>
                          <a:gd name="T15" fmla="*/ 278791 h 1755976"/>
                          <a:gd name="T16" fmla="*/ 276913 w 1754676"/>
                          <a:gd name="T17" fmla="*/ 22464 h 175597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0" t="0" r="r" b="b"/>
                        <a:pathLst>
                          <a:path w="1754676" h="1755976">
                            <a:moveTo>
                              <a:pt x="276913" y="22464"/>
                            </a:moveTo>
                            <a:lnTo>
                              <a:pt x="655831" y="0"/>
                            </a:lnTo>
                            <a:lnTo>
                              <a:pt x="910417" y="267626"/>
                            </a:lnTo>
                            <a:lnTo>
                              <a:pt x="1754676" y="982211"/>
                            </a:lnTo>
                            <a:lnTo>
                              <a:pt x="1003242" y="1755976"/>
                            </a:lnTo>
                            <a:lnTo>
                              <a:pt x="276912" y="894700"/>
                            </a:lnTo>
                            <a:lnTo>
                              <a:pt x="33490" y="637593"/>
                            </a:lnTo>
                            <a:lnTo>
                              <a:pt x="0" y="278791"/>
                            </a:lnTo>
                            <a:lnTo>
                              <a:pt x="276913" y="22464"/>
                            </a:lnTo>
                            <a:close/>
                          </a:path>
                        </a:pathLst>
                      </a:custGeom>
                      <a:solidFill>
                        <a:srgbClr val="FFC000">
                          <a:alpha val="41176"/>
                        </a:srgbClr>
                      </a:solidFill>
                      <a:ln w="12700" cap="flat" cmpd="sng" algn="ctr">
                        <a:solidFill>
                          <a:srgbClr val="154154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68562" tIns="34281" rIns="68562" bIns="34281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cxnSp>
                <p:nvCxnSpPr>
                  <p:cNvPr id="183" name="Straight Connector 202"/>
                  <p:cNvCxnSpPr>
                    <a:stCxn id="9255" idx="6"/>
                    <a:endCxn id="9255" idx="2"/>
                  </p:cNvCxnSpPr>
                  <p:nvPr/>
                </p:nvCxnSpPr>
                <p:spPr>
                  <a:xfrm flipH="1" flipV="1">
                    <a:off x="-3188513" y="1228123"/>
                    <a:ext cx="2701520" cy="1084078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stealth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203"/>
                  <p:cNvCxnSpPr>
                    <a:stCxn id="9255" idx="5"/>
                    <a:endCxn id="9255" idx="1"/>
                  </p:cNvCxnSpPr>
                  <p:nvPr/>
                </p:nvCxnSpPr>
                <p:spPr>
                  <a:xfrm flipH="1" flipV="1">
                    <a:off x="-2409391" y="432003"/>
                    <a:ext cx="1145394" cy="2676319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stealth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204"/>
                  <p:cNvCxnSpPr>
                    <a:stCxn id="9255" idx="7"/>
                    <a:endCxn id="9255" idx="3"/>
                  </p:cNvCxnSpPr>
                  <p:nvPr/>
                </p:nvCxnSpPr>
                <p:spPr>
                  <a:xfrm flipH="1">
                    <a:off x="-3175810" y="1198480"/>
                    <a:ext cx="2676114" cy="11433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stealth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255" name="Oval 199"/>
                <p:cNvSpPr>
                  <a:spLocks noChangeAspect="1"/>
                </p:cNvSpPr>
                <p:nvPr/>
              </p:nvSpPr>
              <p:spPr bwMode="auto">
                <a:xfrm rot="1312440">
                  <a:off x="-3294309" y="310419"/>
                  <a:ext cx="2916000" cy="291600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8562" tIns="34281" rIns="68562" bIns="34281" anchor="ctr"/>
                <a:lstStyle>
                  <a:lvl1pPr>
                    <a:spcBef>
                      <a:spcPct val="20000"/>
                    </a:spcBef>
                    <a:buBlip>
                      <a:blip r:embed="rId4"/>
                    </a:buBlip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0000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5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253" name="Freeform 217"/>
              <p:cNvSpPr>
                <a:spLocks/>
              </p:cNvSpPr>
              <p:nvPr/>
            </p:nvSpPr>
            <p:spPr bwMode="auto">
              <a:xfrm>
                <a:off x="7785686" y="3836443"/>
                <a:ext cx="1190673" cy="1611422"/>
              </a:xfrm>
              <a:custGeom>
                <a:avLst/>
                <a:gdLst>
                  <a:gd name="T0" fmla="*/ 558904 w 1308496"/>
                  <a:gd name="T1" fmla="*/ 18600 h 1770879"/>
                  <a:gd name="T2" fmla="*/ 872655 w 1308496"/>
                  <a:gd name="T3" fmla="*/ 0 h 1770879"/>
                  <a:gd name="T4" fmla="*/ 1083457 w 1308496"/>
                  <a:gd name="T5" fmla="*/ 221600 h 1770879"/>
                  <a:gd name="T6" fmla="*/ 1083459 w 1308496"/>
                  <a:gd name="T7" fmla="*/ 527267 h 1770879"/>
                  <a:gd name="T8" fmla="*/ 855182 w 1308496"/>
                  <a:gd name="T9" fmla="*/ 726711 h 1770879"/>
                  <a:gd name="T10" fmla="*/ 272737 w 1308496"/>
                  <a:gd name="T11" fmla="*/ 1466323 h 1770879"/>
                  <a:gd name="T12" fmla="*/ 0 w 1308496"/>
                  <a:gd name="T13" fmla="*/ 680378 h 1770879"/>
                  <a:gd name="T14" fmla="*/ 329614 w 1308496"/>
                  <a:gd name="T15" fmla="*/ 230845 h 1770879"/>
                  <a:gd name="T16" fmla="*/ 558904 w 1308496"/>
                  <a:gd name="T17" fmla="*/ 18600 h 17708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08496" h="1770879">
                    <a:moveTo>
                      <a:pt x="674989" y="22464"/>
                    </a:moveTo>
                    <a:lnTo>
                      <a:pt x="1053907" y="0"/>
                    </a:lnTo>
                    <a:lnTo>
                      <a:pt x="1308493" y="267626"/>
                    </a:lnTo>
                    <a:cubicBezTo>
                      <a:pt x="1308494" y="390677"/>
                      <a:pt x="1308495" y="513729"/>
                      <a:pt x="1308496" y="636780"/>
                    </a:cubicBezTo>
                    <a:lnTo>
                      <a:pt x="1032804" y="877649"/>
                    </a:lnTo>
                    <a:lnTo>
                      <a:pt x="329385" y="1770879"/>
                    </a:lnTo>
                    <a:lnTo>
                      <a:pt x="0" y="821692"/>
                    </a:lnTo>
                    <a:lnTo>
                      <a:pt x="398076" y="278791"/>
                    </a:lnTo>
                    <a:lnTo>
                      <a:pt x="674989" y="22464"/>
                    </a:lnTo>
                    <a:close/>
                  </a:path>
                </a:pathLst>
              </a:custGeom>
              <a:solidFill>
                <a:srgbClr val="00CC00">
                  <a:alpha val="41176"/>
                </a:srgbClr>
              </a:solidFill>
              <a:ln w="12700" cap="flat" cmpd="sng" algn="ctr">
                <a:solidFill>
                  <a:srgbClr val="15415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2" tIns="34281" rIns="68562" bIns="34281" anchor="ctr"/>
              <a:lstStyle/>
              <a:p>
                <a:endParaRPr lang="zh-CN" altLang="en-US"/>
              </a:p>
            </p:txBody>
          </p:sp>
        </p:grpSp>
        <p:grpSp>
          <p:nvGrpSpPr>
            <p:cNvPr id="9233" name="Group 50"/>
            <p:cNvGrpSpPr>
              <a:grpSpLocks noChangeAspect="1"/>
            </p:cNvGrpSpPr>
            <p:nvPr/>
          </p:nvGrpSpPr>
          <p:grpSpPr bwMode="auto">
            <a:xfrm>
              <a:off x="6325427" y="1397114"/>
              <a:ext cx="4511707" cy="3521136"/>
              <a:chOff x="6211313" y="1650352"/>
              <a:chExt cx="5904764" cy="4608329"/>
            </a:xfrm>
          </p:grpSpPr>
          <p:sp>
            <p:nvSpPr>
              <p:cNvPr id="9241" name="矩形 73"/>
              <p:cNvSpPr>
                <a:spLocks noChangeArrowheads="1"/>
              </p:cNvSpPr>
              <p:nvPr/>
            </p:nvSpPr>
            <p:spPr bwMode="auto">
              <a:xfrm>
                <a:off x="6931909" y="5101753"/>
                <a:ext cx="1253741" cy="483494"/>
              </a:xfrm>
              <a:prstGeom prst="rect">
                <a:avLst/>
              </a:prstGeom>
              <a:noFill/>
              <a:ln>
                <a:noFill/>
              </a:ln>
              <a:effectLst>
                <a:outerShdw algn="t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ea typeface="Kozuka Gothic Pro M"/>
                    <a:cs typeface="Calibri" panose="020F0502020204030204" pitchFamily="34" charset="0"/>
                    <a:sym typeface="???? Bold"/>
                  </a:rPr>
                  <a:t>mMTC</a:t>
                </a:r>
                <a:endParaRPr lang="zh-CN" altLang="en-US" sz="1200">
                  <a:ea typeface="Kozuka Gothic Pro M"/>
                  <a:cs typeface="Calibri" panose="020F0502020204030204" pitchFamily="34" charset="0"/>
                </a:endParaRPr>
              </a:p>
            </p:txBody>
          </p:sp>
          <p:grpSp>
            <p:nvGrpSpPr>
              <p:cNvPr id="9242" name="Group 35"/>
              <p:cNvGrpSpPr>
                <a:grpSpLocks/>
              </p:cNvGrpSpPr>
              <p:nvPr/>
            </p:nvGrpSpPr>
            <p:grpSpPr bwMode="auto">
              <a:xfrm>
                <a:off x="6211313" y="1650352"/>
                <a:ext cx="5904764" cy="4608329"/>
                <a:chOff x="553161" y="1635112"/>
                <a:chExt cx="5904764" cy="4608329"/>
              </a:xfrm>
            </p:grpSpPr>
            <p:sp>
              <p:nvSpPr>
                <p:cNvPr id="201" name="矩形 106"/>
                <p:cNvSpPr/>
                <p:nvPr/>
              </p:nvSpPr>
              <p:spPr>
                <a:xfrm>
                  <a:off x="2021732" y="1779209"/>
                  <a:ext cx="1546156" cy="40180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Peak Data Rate</a:t>
                  </a:r>
                </a:p>
              </p:txBody>
            </p:sp>
            <p:sp>
              <p:nvSpPr>
                <p:cNvPr id="202" name="矩形 106"/>
                <p:cNvSpPr/>
                <p:nvPr/>
              </p:nvSpPr>
              <p:spPr>
                <a:xfrm>
                  <a:off x="3900395" y="1635112"/>
                  <a:ext cx="1748430" cy="64566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User Experienced</a:t>
                  </a:r>
                </a:p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 Data Rate</a:t>
                  </a:r>
                </a:p>
              </p:txBody>
            </p:sp>
            <p:sp>
              <p:nvSpPr>
                <p:cNvPr id="203" name="矩形 106"/>
                <p:cNvSpPr/>
                <p:nvPr/>
              </p:nvSpPr>
              <p:spPr>
                <a:xfrm>
                  <a:off x="5211025" y="2834995"/>
                  <a:ext cx="1191482" cy="64289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Spectrum Efficiency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ea typeface="Kozuka Gothic Pro L" pitchFamily="34" charset="-128"/>
                    <a:cs typeface="Calibri" pitchFamily="34" charset="0"/>
                  </a:endParaRPr>
                </a:p>
              </p:txBody>
            </p:sp>
            <p:sp>
              <p:nvSpPr>
                <p:cNvPr id="204" name="矩形 106"/>
                <p:cNvSpPr/>
                <p:nvPr/>
              </p:nvSpPr>
              <p:spPr>
                <a:xfrm>
                  <a:off x="5102961" y="4425603"/>
                  <a:ext cx="1354964" cy="40458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Mobility</a:t>
                  </a:r>
                </a:p>
              </p:txBody>
            </p:sp>
            <p:sp>
              <p:nvSpPr>
                <p:cNvPr id="205" name="矩形 106"/>
                <p:cNvSpPr/>
                <p:nvPr/>
              </p:nvSpPr>
              <p:spPr>
                <a:xfrm>
                  <a:off x="3900395" y="5606089"/>
                  <a:ext cx="1039083" cy="40458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Latency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ea typeface="Kozuka Gothic Pro L" pitchFamily="34" charset="-128"/>
                    <a:cs typeface="Calibri" pitchFamily="34" charset="0"/>
                  </a:endParaRPr>
                </a:p>
              </p:txBody>
            </p:sp>
            <p:sp>
              <p:nvSpPr>
                <p:cNvPr id="206" name="矩形 106"/>
                <p:cNvSpPr/>
                <p:nvPr/>
              </p:nvSpPr>
              <p:spPr>
                <a:xfrm>
                  <a:off x="2187986" y="5597777"/>
                  <a:ext cx="1404840" cy="64566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Connection Density</a:t>
                  </a:r>
                </a:p>
              </p:txBody>
            </p:sp>
            <p:sp>
              <p:nvSpPr>
                <p:cNvPr id="207" name="矩形 106"/>
                <p:cNvSpPr/>
                <p:nvPr/>
              </p:nvSpPr>
              <p:spPr>
                <a:xfrm>
                  <a:off x="553161" y="2823911"/>
                  <a:ext cx="1548926" cy="64566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Area Traffic Capacity</a:t>
                  </a:r>
                </a:p>
              </p:txBody>
            </p:sp>
            <p:sp>
              <p:nvSpPr>
                <p:cNvPr id="208" name="矩形 106"/>
                <p:cNvSpPr/>
                <p:nvPr/>
              </p:nvSpPr>
              <p:spPr>
                <a:xfrm>
                  <a:off x="633516" y="4237169"/>
                  <a:ext cx="1548928" cy="88675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zh-CN" sz="900" dirty="0">
                      <a:solidFill>
                        <a:schemeClr val="bg1">
                          <a:lumMod val="50000"/>
                        </a:schemeClr>
                      </a:solidFill>
                      <a:latin typeface="Calibri" pitchFamily="34" charset="0"/>
                      <a:ea typeface="Kozuka Gothic Pro L" pitchFamily="34" charset="-128"/>
                      <a:cs typeface="Calibri" pitchFamily="34" charset="0"/>
                    </a:rPr>
                    <a:t>Network Energy Efficiency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ea typeface="Kozuka Gothic Pro L" pitchFamily="34" charset="-128"/>
                    <a:cs typeface="Calibri" pitchFamily="34" charset="0"/>
                  </a:endParaRPr>
                </a:p>
              </p:txBody>
            </p:sp>
          </p:grpSp>
          <p:sp>
            <p:nvSpPr>
              <p:cNvPr id="9243" name="矩形 73"/>
              <p:cNvSpPr>
                <a:spLocks noChangeArrowheads="1"/>
              </p:cNvSpPr>
              <p:nvPr/>
            </p:nvSpPr>
            <p:spPr bwMode="auto">
              <a:xfrm>
                <a:off x="7087377" y="2141699"/>
                <a:ext cx="1160892" cy="483494"/>
              </a:xfrm>
              <a:prstGeom prst="rect">
                <a:avLst/>
              </a:prstGeom>
              <a:noFill/>
              <a:ln>
                <a:noFill/>
              </a:ln>
              <a:effectLst>
                <a:outerShdw algn="t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4"/>
                  </a:buBlip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ea typeface="Kozuka Gothic Pro M"/>
                    <a:cs typeface="Calibri" panose="020F0502020204030204" pitchFamily="34" charset="0"/>
                    <a:sym typeface="???? Bold"/>
                  </a:rPr>
                  <a:t>eMBB</a:t>
                </a:r>
                <a:endParaRPr lang="zh-CN" altLang="en-US" sz="1200">
                  <a:ea typeface="Kozuka Gothic Pro M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9681154" y="3946392"/>
              <a:ext cx="768537" cy="3705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05924" indent="-205924"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en-US" altLang="zh-CN" sz="1200" dirty="0">
                  <a:latin typeface="Calibri" pitchFamily="34" charset="0"/>
                  <a:ea typeface="华文细黑" pitchFamily="2" charset="-122"/>
                  <a:cs typeface="Calibri" pitchFamily="34" charset="0"/>
                </a:rPr>
                <a:t>URLLC</a:t>
              </a:r>
              <a:endParaRPr lang="zh-CN" altLang="en-US" sz="1200" dirty="0" err="1">
                <a:latin typeface="Calibri" pitchFamily="34" charset="0"/>
                <a:ea typeface="华文细黑" pitchFamily="2" charset="-122"/>
                <a:cs typeface="Calibri" pitchFamily="34" charset="0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 bwMode="auto">
            <a:xfrm flipV="1">
              <a:off x="7077025" y="2066193"/>
              <a:ext cx="533529" cy="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9" name="直接连接符 258"/>
            <p:cNvCxnSpPr/>
            <p:nvPr/>
          </p:nvCxnSpPr>
          <p:spPr bwMode="auto">
            <a:xfrm>
              <a:off x="7619022" y="2066193"/>
              <a:ext cx="552584" cy="571682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直接连接符 262"/>
            <p:cNvCxnSpPr/>
            <p:nvPr/>
          </p:nvCxnSpPr>
          <p:spPr bwMode="auto">
            <a:xfrm flipV="1">
              <a:off x="6943643" y="4325395"/>
              <a:ext cx="611864" cy="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7561859" y="3601264"/>
              <a:ext cx="696551" cy="713544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直接连接符 265"/>
            <p:cNvCxnSpPr/>
            <p:nvPr/>
          </p:nvCxnSpPr>
          <p:spPr bwMode="auto">
            <a:xfrm flipV="1">
              <a:off x="9744670" y="4238584"/>
              <a:ext cx="611865" cy="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直接连接符 267"/>
            <p:cNvCxnSpPr/>
            <p:nvPr/>
          </p:nvCxnSpPr>
          <p:spPr bwMode="auto">
            <a:xfrm flipH="1" flipV="1">
              <a:off x="9115868" y="3620321"/>
              <a:ext cx="618216" cy="618263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0" name="TextBox 269"/>
          <p:cNvSpPr txBox="1"/>
          <p:nvPr/>
        </p:nvSpPr>
        <p:spPr>
          <a:xfrm>
            <a:off x="3802063" y="1876425"/>
            <a:ext cx="1096962" cy="4492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750" dirty="0">
                <a:ea typeface="华文细黑" pitchFamily="2" charset="-122"/>
              </a:rPr>
              <a:t>IMT-2020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750" dirty="0">
                <a:ea typeface="华文细黑" pitchFamily="2" charset="-122"/>
              </a:rPr>
              <a:t>Vision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825" dirty="0">
                <a:ea typeface="华文细黑" pitchFamily="2" charset="-122"/>
              </a:rPr>
              <a:t>Rec. ITU-R M.2083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592263" y="4286250"/>
            <a:ext cx="5784850" cy="36830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3GPP “5G” aims to meet ITU-R’s IMT-2020 vision capabilities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893" y="859804"/>
            <a:ext cx="8385770" cy="1937697"/>
          </a:xfrm>
        </p:spPr>
        <p:txBody>
          <a:bodyPr/>
          <a:lstStyle/>
          <a:p>
            <a:pPr lvl="1"/>
            <a:r>
              <a:rPr kumimoji="1" lang="en-US" altLang="ja-JP" sz="1500" dirty="0"/>
              <a:t>Network energy efficiency</a:t>
            </a:r>
          </a:p>
          <a:p>
            <a:pPr lvl="2"/>
            <a:r>
              <a:rPr kumimoji="1" lang="en-US" altLang="ja-JP" sz="1350" dirty="0"/>
              <a:t>For LTE</a:t>
            </a:r>
            <a:r>
              <a:rPr kumimoji="1" lang="en-US" altLang="ja-JP" sz="1050" dirty="0"/>
              <a:t>, </a:t>
            </a:r>
            <a:r>
              <a:rPr lang="en-GB" altLang="zh-CN" sz="1400" dirty="0" err="1" smtClean="0"/>
              <a:t>FeMBMS</a:t>
            </a:r>
            <a:r>
              <a:rPr lang="en-GB" altLang="zh-CN" sz="1400" dirty="0" smtClean="0"/>
              <a:t>/</a:t>
            </a:r>
            <a:r>
              <a:rPr lang="en-GB" altLang="zh-CN" sz="1400" dirty="0" err="1" smtClean="0"/>
              <a:t>Unicast</a:t>
            </a:r>
            <a:r>
              <a:rPr lang="en-GB" altLang="zh-CN" sz="1400" dirty="0" smtClean="0"/>
              <a:t>-mixed cell and MBMS-dedicated cell can switch off the always-on signals.</a:t>
            </a:r>
            <a:endParaRPr kumimoji="1" lang="en-US" altLang="ja-JP" sz="1050" dirty="0"/>
          </a:p>
          <a:p>
            <a:pPr lvl="1"/>
            <a:endParaRPr kumimoji="1" lang="en-US" altLang="ja-JP" sz="1500" dirty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en-US" altLang="ja-JP" sz="1500" dirty="0" smtClean="0"/>
              <a:t>Device </a:t>
            </a:r>
            <a:r>
              <a:rPr kumimoji="1" lang="en-US" altLang="ja-JP" sz="1500" dirty="0"/>
              <a:t>energy efficiency</a:t>
            </a:r>
          </a:p>
          <a:p>
            <a:pPr lvl="2"/>
            <a:r>
              <a:rPr kumimoji="1" lang="en-US" altLang="ja-JP" sz="1350" dirty="0"/>
              <a:t>Discontinuous reception (DRX)</a:t>
            </a: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1" y="-91653"/>
            <a:ext cx="138528" cy="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62" tIns="34281" rIns="68562" bIns="34281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750"/>
          </a:p>
        </p:txBody>
      </p:sp>
      <p:sp>
        <p:nvSpPr>
          <p:cNvPr id="106" name="TextBox 105"/>
          <p:cNvSpPr txBox="1"/>
          <p:nvPr/>
        </p:nvSpPr>
        <p:spPr>
          <a:xfrm>
            <a:off x="3304315" y="2924083"/>
            <a:ext cx="25490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Device sleep ratio under idle mode</a:t>
            </a:r>
            <a:endParaRPr lang="zh-CN" altLang="en-US" sz="1050" dirty="0" err="1">
              <a:ea typeface="华文细黑" pitchFamily="2" charset="-122"/>
            </a:endParaRPr>
          </a:p>
        </p:txBody>
      </p:sp>
      <p:graphicFrame>
        <p:nvGraphicFramePr>
          <p:cNvPr id="107" name="表格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990552"/>
              </p:ext>
            </p:extLst>
          </p:nvPr>
        </p:nvGraphicFramePr>
        <p:xfrm>
          <a:off x="2542751" y="1698033"/>
          <a:ext cx="3808771" cy="479934"/>
        </p:xfrm>
        <a:graphic>
          <a:graphicData uri="http://schemas.openxmlformats.org/drawingml/2006/table">
            <a:tbl>
              <a:tblPr/>
              <a:tblGrid>
                <a:gridCol w="2715068"/>
                <a:gridCol w="1093703"/>
              </a:tblGrid>
              <a:tr h="1599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="1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Cell type</a:t>
                      </a:r>
                      <a:endParaRPr lang="zh-CN" sz="13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Sleep ratio</a:t>
                      </a:r>
                      <a:endParaRPr lang="zh-CN" sz="13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599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FeMBMS/Unicast-mixed cell</a:t>
                      </a:r>
                      <a:endParaRPr lang="zh-CN" sz="13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80%</a:t>
                      </a:r>
                      <a:endParaRPr lang="zh-CN" sz="13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9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MBMS-dedicated cell</a:t>
                      </a:r>
                      <a:endParaRPr lang="zh-CN" sz="13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93.75%</a:t>
                      </a:r>
                      <a:endParaRPr lang="zh-CN" sz="13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3351928" y="1462351"/>
            <a:ext cx="23086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</a:t>
            </a:r>
            <a:r>
              <a:rPr lang="en-US" altLang="zh-CN" sz="1050" dirty="0" err="1">
                <a:ea typeface="华文细黑" pitchFamily="2" charset="-122"/>
              </a:rPr>
              <a:t>eNB</a:t>
            </a:r>
            <a:r>
              <a:rPr lang="en-US" altLang="zh-CN" sz="1050" dirty="0">
                <a:ea typeface="华文细黑" pitchFamily="2" charset="-122"/>
              </a:rPr>
              <a:t> sleep ratio under low load</a:t>
            </a:r>
            <a:endParaRPr lang="zh-CN" altLang="en-US" sz="1050" dirty="0" err="1">
              <a:ea typeface="华文细黑" pitchFamily="2" charset="-122"/>
            </a:endParaRPr>
          </a:p>
        </p:txBody>
      </p:sp>
      <p:graphicFrame>
        <p:nvGraphicFramePr>
          <p:cNvPr id="109" name="表格 108"/>
          <p:cNvGraphicFramePr>
            <a:graphicFrameLocks noGrp="1"/>
          </p:cNvGraphicFramePr>
          <p:nvPr/>
        </p:nvGraphicFramePr>
        <p:xfrm>
          <a:off x="1028830" y="3167860"/>
          <a:ext cx="7141493" cy="1097280"/>
        </p:xfrm>
        <a:graphic>
          <a:graphicData uri="http://schemas.openxmlformats.org/drawingml/2006/table">
            <a:tbl>
              <a:tblPr/>
              <a:tblGrid>
                <a:gridCol w="714149"/>
                <a:gridCol w="882447"/>
                <a:gridCol w="942335"/>
                <a:gridCol w="843142"/>
                <a:gridCol w="942335"/>
                <a:gridCol w="872899"/>
                <a:gridCol w="714191"/>
                <a:gridCol w="624917"/>
                <a:gridCol w="605078"/>
              </a:tblGrid>
              <a:tr h="5484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latin typeface="Arial"/>
                          <a:ea typeface="宋体"/>
                          <a:cs typeface="Arial"/>
                        </a:rPr>
                        <a:t>　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Paging cycle </a:t>
                      </a:r>
                      <a:r>
                        <a:rPr lang="en-GB" sz="900" i="1" kern="100"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en-GB" sz="900" kern="100" baseline="-25000">
                          <a:latin typeface="Arial"/>
                          <a:ea typeface="宋体"/>
                          <a:cs typeface="Times New Roman"/>
                        </a:rPr>
                        <a:t>PC_RF</a:t>
                      </a: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 *10 (ms)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Arial"/>
                          <a:ea typeface="宋体"/>
                          <a:cs typeface="Times New Roman"/>
                        </a:rPr>
                        <a:t>Synchronization reception time per cycle(ms)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Synchronization cycle(ms)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Number of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synchronization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RRM measurement time per DRX (ms)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Arial"/>
                          <a:ea typeface="宋体"/>
                          <a:cs typeface="Times New Roman"/>
                        </a:rPr>
                        <a:t>Transition time (ms)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DL/UL subframe ratio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Sleep ratio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37124"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RRC-Idle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320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10*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93.1%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320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10*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90.0%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2560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10*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99.1%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2560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10*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 dirty="0"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2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04190" algn="l"/>
                          <a:tab pos="756285" algn="l"/>
                          <a:tab pos="1008380" algn="l"/>
                          <a:tab pos="1260475" algn="l"/>
                        </a:tabLst>
                      </a:pPr>
                      <a:r>
                        <a:rPr lang="en-US" sz="900" kern="100" dirty="0">
                          <a:latin typeface="Arial"/>
                          <a:ea typeface="宋体"/>
                          <a:cs typeface="Times New Roman"/>
                        </a:rPr>
                        <a:t>98.8%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2543767" y="4390397"/>
            <a:ext cx="403944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LTE fulfills energy efficiency requirement.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924794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Energy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efficiency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1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810618"/>
              </p:ext>
            </p:extLst>
          </p:nvPr>
        </p:nvGraphicFramePr>
        <p:xfrm>
          <a:off x="295198" y="2653342"/>
          <a:ext cx="8436954" cy="2193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899669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3599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Mobility</a:t>
            </a:r>
            <a:endParaRPr lang="en-US" sz="3599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295199" y="827197"/>
            <a:ext cx="8484565" cy="142837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896316"/>
            <a:ext cx="8314125" cy="124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>
                <a:ea typeface="华文细黑" pitchFamily="2" charset="-122"/>
              </a:rPr>
              <a:t>Mobility is evaluated using MIMO </a:t>
            </a:r>
            <a:r>
              <a:rPr lang="en-US" altLang="zh-CN" sz="1100" dirty="0" smtClean="0">
                <a:ea typeface="华文细黑" pitchFamily="2" charset="-122"/>
              </a:rPr>
              <a:t>configurations.</a:t>
            </a:r>
            <a:endParaRPr lang="en-US" altLang="zh-CN" sz="11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>
                <a:ea typeface="华文细黑" pitchFamily="2" charset="-122"/>
              </a:rPr>
              <a:t>Contributing technical components: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i="1" dirty="0">
                <a:ea typeface="华文细黑" pitchFamily="2" charset="-122"/>
              </a:rPr>
              <a:t>NR frame structure: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NR multiple SCSs allow to use larger sub-carrier spacing which is beneficial to combat with Doppler spread.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200" dirty="0">
                <a:ea typeface="华文细黑" pitchFamily="2" charset="-122"/>
              </a:rPr>
              <a:t>NR fast CSI feedback and low processing delay helps to combat with time variation of propagation channel.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8229" y="2265835"/>
            <a:ext cx="48029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Mobility: </a:t>
            </a:r>
            <a:r>
              <a:rPr lang="en-GB" altLang="zh-CN" sz="1050" dirty="0"/>
              <a:t>Normalized traffic channel link data rate (bit/s/Hz)</a:t>
            </a:r>
            <a:br>
              <a:rPr lang="en-GB" altLang="zh-CN" sz="1050" dirty="0"/>
            </a:br>
            <a:r>
              <a:rPr lang="en-GB" altLang="zh-CN" sz="1050" dirty="0">
                <a:ea typeface="华文细黑" pitchFamily="2" charset="-122"/>
              </a:rPr>
              <a:t>(Some example configurations; see Section 5.9 of TR37.910 for more details)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242" y="2662864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err="1">
                <a:ea typeface="华文细黑" pitchFamily="2" charset="-122"/>
              </a:rPr>
              <a:t>InH</a:t>
            </a:r>
            <a:r>
              <a:rPr lang="en-US" altLang="zh-CN" sz="1050" i="1" dirty="0">
                <a:ea typeface="华文细黑" pitchFamily="2" charset="-122"/>
              </a:rPr>
              <a:t> 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(10km/h)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0237" y="2662864"/>
            <a:ext cx="9813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Dense Urban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(30km/h)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6041" y="2662864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700 MHz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(120km/h)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6806" y="2653342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700 MHz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(500km/h)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7876" y="2653342"/>
            <a:ext cx="9268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4 GHz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(120km/h)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8640" y="2643819"/>
            <a:ext cx="9268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Rural 4 GHz</a:t>
            </a:r>
          </a:p>
          <a:p>
            <a:pPr marL="205924" indent="-205924"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>
                <a:ea typeface="华文细黑" pitchFamily="2" charset="-122"/>
              </a:rPr>
              <a:t>(500km/h)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5629" y="3276369"/>
            <a:ext cx="7962730" cy="489817"/>
            <a:chOff x="645629" y="3447822"/>
            <a:chExt cx="7962730" cy="656509"/>
          </a:xfrm>
        </p:grpSpPr>
        <p:cxnSp>
          <p:nvCxnSpPr>
            <p:cNvPr id="15" name="直接连接符 14"/>
            <p:cNvCxnSpPr/>
            <p:nvPr/>
          </p:nvCxnSpPr>
          <p:spPr bwMode="auto">
            <a:xfrm>
              <a:off x="645629" y="3457344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1980684" y="3669603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3342405" y="3822654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 bwMode="auto">
            <a:xfrm>
              <a:off x="4742215" y="4104331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6113458" y="3822653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513269" y="4104331"/>
              <a:ext cx="109509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1727382" y="3447822"/>
              <a:ext cx="267615" cy="221781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3075774" y="3669603"/>
              <a:ext cx="266631" cy="162574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418450" y="3832177"/>
              <a:ext cx="323765" cy="253108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8"/>
            <p:cNvCxnSpPr/>
            <p:nvPr/>
          </p:nvCxnSpPr>
          <p:spPr bwMode="auto">
            <a:xfrm flipV="1">
              <a:off x="5837305" y="3813132"/>
              <a:ext cx="266631" cy="272154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7208548" y="3813130"/>
              <a:ext cx="304721" cy="291201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0947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005756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User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plane latency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295199" y="886264"/>
            <a:ext cx="8484565" cy="3721104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60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985864"/>
            <a:ext cx="8247467" cy="362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Contributing technical components for NR: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ea typeface="华文细黑" pitchFamily="2" charset="-122"/>
              </a:rPr>
              <a:t>NR frame structure: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larger SCSs allow slot duration reduction.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endParaRPr lang="en-US" altLang="zh-CN" sz="1100" dirty="0">
              <a:ea typeface="华文细黑" pitchFamily="2" charset="-122"/>
            </a:endParaRP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endParaRPr lang="en-US" altLang="zh-CN" sz="1100" dirty="0">
              <a:ea typeface="华文细黑" pitchFamily="2" charset="-122"/>
            </a:endParaRP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endParaRPr lang="en-US" altLang="zh-CN" sz="160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ea typeface="华文细黑" pitchFamily="2" charset="-122"/>
              </a:rPr>
              <a:t>NR Flexible configuration of DL/UL slot: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beneficial to reduce DL or UL waiting time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solidFill>
                  <a:prstClr val="black"/>
                </a:solidFill>
                <a:ea typeface="华文细黑" pitchFamily="2" charset="-122"/>
              </a:rPr>
              <a:t>NR TDD+SUL: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solidFill>
                  <a:prstClr val="black"/>
                </a:solidFill>
                <a:ea typeface="华文细黑" pitchFamily="2" charset="-122"/>
              </a:rPr>
              <a:t>SUL provided continuous uplink transmission opportunity to reduce DL ACK feedback and UL waiting  time. 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solidFill>
                  <a:prstClr val="black"/>
                </a:solidFill>
                <a:ea typeface="华文细黑" pitchFamily="2" charset="-122"/>
              </a:rPr>
              <a:t>This is especially useful for synchronized network with DL dominant configurations (e.g., DDDSU).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dirty="0">
                <a:ea typeface="华文细黑" pitchFamily="2" charset="-122"/>
              </a:rPr>
              <a:t>… …</a:t>
            </a:r>
          </a:p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dirty="0">
                <a:ea typeface="华文细黑" pitchFamily="2" charset="-122"/>
              </a:rPr>
              <a:t>Contributing technical components for LTE: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solidFill>
                  <a:prstClr val="black"/>
                </a:solidFill>
                <a:ea typeface="华文细黑" pitchFamily="2" charset="-122"/>
              </a:rPr>
              <a:t>Short TTI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100" i="1" dirty="0">
                <a:solidFill>
                  <a:prstClr val="black"/>
                </a:solidFill>
                <a:ea typeface="华文细黑" pitchFamily="2" charset="-122"/>
              </a:rPr>
              <a:t>… …</a:t>
            </a:r>
            <a:endParaRPr lang="en-US" altLang="zh-CN" sz="1100" dirty="0">
              <a:ea typeface="华文细黑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8650" y="1357748"/>
            <a:ext cx="2328753" cy="1266257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420182" y="1666421"/>
            <a:ext cx="5988475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NR non-slot allows to use less number of OFDM symbol for  data transmission, also beneficial to reduce air-interface transmission duration</a:t>
            </a:r>
          </a:p>
          <a:p>
            <a:pPr marL="891541" lvl="2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ü"/>
            </a:pPr>
            <a:r>
              <a:rPr lang="en-US" altLang="zh-CN" sz="1100" dirty="0">
                <a:ea typeface="华文细黑" pitchFamily="2" charset="-122"/>
              </a:rPr>
              <a:t>Resource mapping type B allows immediate data transmission once scheduling resource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8311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024806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User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plane latency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295199" y="933877"/>
            <a:ext cx="8484565" cy="476126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1033477"/>
            <a:ext cx="8247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400" dirty="0">
                <a:ea typeface="华文细黑" pitchFamily="2" charset="-122"/>
              </a:rPr>
              <a:t>Various configurations are evaluated for NR. See </a:t>
            </a:r>
            <a:r>
              <a:rPr lang="en-US" altLang="zh-CN" sz="1400" dirty="0" smtClean="0">
                <a:ea typeface="华文细黑" pitchFamily="2" charset="-122"/>
              </a:rPr>
              <a:t>TR37.910 </a:t>
            </a:r>
            <a:r>
              <a:rPr lang="en-US" altLang="zh-CN" sz="1400" dirty="0">
                <a:ea typeface="华文细黑" pitchFamily="2" charset="-122"/>
              </a:rPr>
              <a:t>for more details.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154" y="1962309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FDD</a:t>
            </a:r>
            <a:endParaRPr lang="zh-CN" altLang="en-US" sz="1050" dirty="0" err="1">
              <a:ea typeface="华文细黑" pitchFamily="2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43644971"/>
              </p:ext>
            </p:extLst>
          </p:nvPr>
        </p:nvGraphicFramePr>
        <p:xfrm>
          <a:off x="186879" y="2114669"/>
          <a:ext cx="2885324" cy="205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22866" y="1544914"/>
            <a:ext cx="1853841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</a:rPr>
              <a:t>UP </a:t>
            </a:r>
            <a:r>
              <a:rPr lang="en-US" altLang="zh-CN" sz="1200" dirty="0">
                <a:solidFill>
                  <a:schemeClr val="bg1"/>
                </a:solidFill>
                <a:ea typeface="华文细黑" pitchFamily="2" charset="-122"/>
              </a:rPr>
              <a:t>latency for </a:t>
            </a: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</a:rPr>
              <a:t>NR uplink</a:t>
            </a:r>
            <a:endParaRPr lang="zh-CN" altLang="en-US" sz="12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2133" y="1933742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TDD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84783" y="1933742"/>
            <a:ext cx="1165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TDD w/ SUL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263" y="4302706"/>
            <a:ext cx="751109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UL user plane latency requirement for </a:t>
            </a:r>
            <a:r>
              <a:rPr lang="en-US" altLang="zh-CN" sz="1800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eMBB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(4ms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) and URLLC (1ms).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69466" y="4200101"/>
            <a:ext cx="122501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* Mapping type B (7 OS)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31375" y="4342939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** Mapping type A (7 OS)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42578" y="1887575"/>
            <a:ext cx="2904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050" dirty="0">
                <a:solidFill>
                  <a:prstClr val="black"/>
                </a:solidFill>
                <a:ea typeface="华文细黑" pitchFamily="2" charset="-122"/>
              </a:rPr>
              <a:t>**</a:t>
            </a:r>
            <a:endParaRPr lang="zh-CN" altLang="en-US" sz="1050" dirty="0" err="1">
              <a:solidFill>
                <a:prstClr val="black"/>
              </a:solidFill>
              <a:ea typeface="华文细黑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03689" y="1918962"/>
            <a:ext cx="2375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050" dirty="0">
                <a:solidFill>
                  <a:prstClr val="black"/>
                </a:solidFill>
                <a:ea typeface="华文细黑" pitchFamily="2" charset="-122"/>
              </a:rPr>
              <a:t>*</a:t>
            </a:r>
            <a:endParaRPr lang="zh-CN" altLang="en-US" sz="1050" dirty="0" err="1">
              <a:solidFill>
                <a:prstClr val="black"/>
              </a:solidFill>
              <a:ea typeface="华文细黑" pitchFamily="2" charset="-122"/>
            </a:endParaRPr>
          </a:p>
        </p:txBody>
      </p:sp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551004"/>
              </p:ext>
            </p:extLst>
          </p:nvPr>
        </p:nvGraphicFramePr>
        <p:xfrm>
          <a:off x="3021508" y="2100386"/>
          <a:ext cx="2863401" cy="208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671340"/>
              </p:ext>
            </p:extLst>
          </p:nvPr>
        </p:nvGraphicFramePr>
        <p:xfrm>
          <a:off x="5906833" y="2098790"/>
          <a:ext cx="3017104" cy="2101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948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598796468"/>
              </p:ext>
            </p:extLst>
          </p:nvPr>
        </p:nvGraphicFramePr>
        <p:xfrm>
          <a:off x="2962695" y="2087292"/>
          <a:ext cx="2950791" cy="2149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圆角矩形 2"/>
          <p:cNvSpPr/>
          <p:nvPr/>
        </p:nvSpPr>
        <p:spPr bwMode="auto">
          <a:xfrm>
            <a:off x="295199" y="933877"/>
            <a:ext cx="8484565" cy="476126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1033477"/>
            <a:ext cx="824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Various configurations are evaluated for NR. See </a:t>
            </a:r>
            <a:r>
              <a:rPr lang="en-US" altLang="zh-CN" sz="1200" dirty="0" smtClean="0">
                <a:ea typeface="华文细黑" pitchFamily="2" charset="-122"/>
              </a:rPr>
              <a:t>TR37.910 </a:t>
            </a:r>
            <a:r>
              <a:rPr lang="en-US" altLang="zh-CN" sz="1200" dirty="0">
                <a:ea typeface="华文细黑" pitchFamily="2" charset="-122"/>
              </a:rPr>
              <a:t>for more details.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154" y="1962309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FDD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2834" y="1533373"/>
            <a:ext cx="2049407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</a:rPr>
              <a:t>UP </a:t>
            </a:r>
            <a:r>
              <a:rPr lang="en-US" altLang="zh-CN" sz="1200" dirty="0">
                <a:solidFill>
                  <a:schemeClr val="bg1"/>
                </a:solidFill>
                <a:ea typeface="华文细黑" pitchFamily="2" charset="-122"/>
              </a:rPr>
              <a:t>latency for </a:t>
            </a: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</a:rPr>
              <a:t>NR downlink</a:t>
            </a:r>
            <a:endParaRPr lang="zh-CN" altLang="en-US" sz="12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1743" y="1943264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TDD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9466" y="4200101"/>
            <a:ext cx="122501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* Mapping type B (7 OS)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31375" y="4342939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** Mapping type A (7 OS)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07547" y="1933742"/>
            <a:ext cx="1165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TDD w/ SUL</a:t>
            </a:r>
            <a:endParaRPr lang="zh-CN" altLang="en-US" sz="1600" dirty="0" err="1">
              <a:ea typeface="华文细黑" pitchFamily="2" charset="-122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1468792071"/>
              </p:ext>
            </p:extLst>
          </p:nvPr>
        </p:nvGraphicFramePr>
        <p:xfrm>
          <a:off x="124983" y="2089672"/>
          <a:ext cx="2941269" cy="210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3179511424"/>
              </p:ext>
            </p:extLst>
          </p:nvPr>
        </p:nvGraphicFramePr>
        <p:xfrm>
          <a:off x="5971811" y="2087292"/>
          <a:ext cx="2979359" cy="2149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矩形 14"/>
          <p:cNvSpPr/>
          <p:nvPr/>
        </p:nvSpPr>
        <p:spPr>
          <a:xfrm>
            <a:off x="7853758" y="1897098"/>
            <a:ext cx="2904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050" dirty="0">
                <a:solidFill>
                  <a:prstClr val="black"/>
                </a:solidFill>
                <a:ea typeface="华文细黑" pitchFamily="2" charset="-122"/>
              </a:rPr>
              <a:t>**</a:t>
            </a:r>
            <a:endParaRPr lang="zh-CN" altLang="en-US" sz="1050" dirty="0" err="1">
              <a:solidFill>
                <a:prstClr val="black"/>
              </a:solidFill>
              <a:ea typeface="华文细黑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66483" y="1909021"/>
            <a:ext cx="2375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924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050" dirty="0">
                <a:solidFill>
                  <a:prstClr val="black"/>
                </a:solidFill>
                <a:ea typeface="华文细黑" pitchFamily="2" charset="-122"/>
              </a:rPr>
              <a:t>*</a:t>
            </a:r>
            <a:endParaRPr lang="zh-CN" altLang="en-US" sz="1050" dirty="0" err="1">
              <a:solidFill>
                <a:prstClr val="black"/>
              </a:solidFill>
              <a:ea typeface="华文细黑" pitchFamily="2" charset="-122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024806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User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plane latency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257263" y="4302706"/>
            <a:ext cx="751109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DL 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user plane latency requirement for </a:t>
            </a:r>
            <a:r>
              <a:rPr lang="en-US" altLang="zh-CN" sz="1800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eMBB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(4ms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) and URLLC (1ms).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295199" y="933877"/>
            <a:ext cx="8484565" cy="476126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1033477"/>
            <a:ext cx="824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Various configurations are evaluated for LTE. See </a:t>
            </a:r>
            <a:r>
              <a:rPr lang="en-US" altLang="zh-CN" sz="1200" dirty="0" smtClean="0">
                <a:ea typeface="华文细黑" pitchFamily="2" charset="-122"/>
              </a:rPr>
              <a:t>TR37.910 </a:t>
            </a:r>
            <a:r>
              <a:rPr lang="en-US" altLang="zh-CN" sz="1200" dirty="0">
                <a:ea typeface="华文细黑" pitchFamily="2" charset="-122"/>
              </a:rPr>
              <a:t>for more details.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5568" y="1962309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FDD (DL)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9654" y="1555351"/>
            <a:ext cx="1460913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>
                <a:solidFill>
                  <a:schemeClr val="bg1"/>
                </a:solidFill>
                <a:ea typeface="华文细黑" pitchFamily="2" charset="-122"/>
              </a:rPr>
              <a:t>UP latency for LTE</a:t>
            </a:r>
            <a:endParaRPr lang="zh-CN" altLang="en-US" sz="12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1477" y="1971832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TDD (DL)</a:t>
            </a:r>
            <a:endParaRPr lang="zh-CN" altLang="en-US" sz="1050" dirty="0" err="1">
              <a:ea typeface="华文细黑" pitchFamily="2" charset="-122"/>
            </a:endParaRP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3090837309"/>
              </p:ext>
            </p:extLst>
          </p:nvPr>
        </p:nvGraphicFramePr>
        <p:xfrm>
          <a:off x="252348" y="2143237"/>
          <a:ext cx="2461571" cy="205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444312003"/>
              </p:ext>
            </p:extLst>
          </p:nvPr>
        </p:nvGraphicFramePr>
        <p:xfrm>
          <a:off x="2696064" y="2133714"/>
          <a:ext cx="1884269" cy="1980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932801" y="4000129"/>
            <a:ext cx="39626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7OS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9090" y="4000129"/>
            <a:ext cx="39626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7OS</a:t>
            </a:r>
            <a:endParaRPr lang="zh-CN" altLang="en-US" sz="825" dirty="0" err="1">
              <a:ea typeface="华文细黑" pitchFamily="2" charset="-122"/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1314758034"/>
              </p:ext>
            </p:extLst>
          </p:nvPr>
        </p:nvGraphicFramePr>
        <p:xfrm>
          <a:off x="4600568" y="2133714"/>
          <a:ext cx="2627026" cy="205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704344589"/>
              </p:ext>
            </p:extLst>
          </p:nvPr>
        </p:nvGraphicFramePr>
        <p:xfrm>
          <a:off x="7219261" y="2133714"/>
          <a:ext cx="1493846" cy="197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65602" y="3990606"/>
            <a:ext cx="39626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7OS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37360" y="1952787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FDD (UL)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13269" y="1962309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TDD (UL)</a:t>
            </a:r>
            <a:endParaRPr lang="zh-CN" altLang="en-US" sz="1050" dirty="0" err="1">
              <a:ea typeface="华文细黑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5199" y="4285803"/>
            <a:ext cx="855368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LTE fulfills DL and UL user plane latency requirement for </a:t>
            </a:r>
            <a:r>
              <a:rPr lang="en-US" altLang="zh-CN" sz="1800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eMBB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(4ms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) and URLLC (1ms).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082" y="90918"/>
            <a:ext cx="7024806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User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plane latency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2" y="75678"/>
            <a:ext cx="6988554" cy="761260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/>
              <a:t>Control plane latency</a:t>
            </a:r>
            <a:endParaRPr lang="en-US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295199" y="933876"/>
            <a:ext cx="4104206" cy="2085432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027" y="1033476"/>
            <a:ext cx="3990901" cy="144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Contributing technical components for NR include the use of </a:t>
            </a:r>
            <a:r>
              <a:rPr lang="en-GB" altLang="zh-CN" sz="1200" dirty="0"/>
              <a:t>RRC_INACTIVE state, as well as other components </a:t>
            </a:r>
            <a:r>
              <a:rPr lang="en-US" altLang="zh-CN" sz="1200" dirty="0">
                <a:ea typeface="华文细黑" pitchFamily="2" charset="-122"/>
              </a:rPr>
              <a:t>similar to UP latency.</a:t>
            </a:r>
          </a:p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For LTE, the control plane latency is improved compared to Rel-10 by the use of </a:t>
            </a:r>
            <a:r>
              <a:rPr lang="en-US" altLang="zh-CN" sz="1200" dirty="0"/>
              <a:t>RRC connection resume procedure, as well as by recognizing that some processing delay can be further reduced.</a:t>
            </a:r>
            <a:endParaRPr lang="en-US" altLang="zh-CN" sz="1200" dirty="0"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04946" y="3181191"/>
            <a:ext cx="2018774" cy="1489458"/>
          </a:xfrm>
          <a:prstGeom prst="roundRect">
            <a:avLst>
              <a:gd name="adj" fmla="val 10394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7703" y="3238327"/>
            <a:ext cx="572593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099" dirty="0">
                <a:ea typeface="华文细黑" pitchFamily="2" charset="-122"/>
              </a:rPr>
              <a:t>NR</a:t>
            </a:r>
            <a:endParaRPr lang="zh-CN" altLang="en-US" sz="2099" dirty="0" err="1">
              <a:ea typeface="华文细黑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649" y="3714453"/>
            <a:ext cx="187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Both FDD and TDD can reach as low as around 11ms</a:t>
            </a:r>
            <a:endParaRPr lang="zh-CN" altLang="en-US" sz="1200" dirty="0" err="1">
              <a:ea typeface="华文细黑" pitchFamily="2" charset="-122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1" y="-91653"/>
            <a:ext cx="138528" cy="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62" tIns="34281" rIns="68562" bIns="34281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750"/>
          </a:p>
        </p:txBody>
      </p:sp>
      <p:grpSp>
        <p:nvGrpSpPr>
          <p:cNvPr id="9217" name="组合 36"/>
          <p:cNvGrpSpPr>
            <a:grpSpLocks/>
          </p:cNvGrpSpPr>
          <p:nvPr/>
        </p:nvGrpSpPr>
        <p:grpSpPr bwMode="auto">
          <a:xfrm>
            <a:off x="4713648" y="913194"/>
            <a:ext cx="4189909" cy="3547139"/>
            <a:chOff x="0" y="0"/>
            <a:chExt cx="68459" cy="58596"/>
          </a:xfrm>
        </p:grpSpPr>
        <p:sp>
          <p:nvSpPr>
            <p:cNvPr id="9245" name="矩形 18"/>
            <p:cNvSpPr>
              <a:spLocks noChangeArrowheads="1"/>
            </p:cNvSpPr>
            <p:nvPr/>
          </p:nvSpPr>
          <p:spPr bwMode="auto">
            <a:xfrm>
              <a:off x="8638" y="0"/>
              <a:ext cx="11570" cy="7744"/>
            </a:xfrm>
            <a:prstGeom prst="rect">
              <a:avLst/>
            </a:prstGeom>
            <a:solidFill>
              <a:srgbClr val="DBE5F1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pPr algn="ctr" defTabSz="685617" eaLnBrk="1" hangingPunct="1"/>
              <a:r>
                <a:rPr lang="en-US" altLang="zh-CN" sz="75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UE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44" name="矩形 19"/>
            <p:cNvSpPr>
              <a:spLocks noChangeArrowheads="1"/>
            </p:cNvSpPr>
            <p:nvPr/>
          </p:nvSpPr>
          <p:spPr bwMode="auto">
            <a:xfrm>
              <a:off x="43285" y="0"/>
              <a:ext cx="11570" cy="7744"/>
            </a:xfrm>
            <a:prstGeom prst="rect">
              <a:avLst/>
            </a:prstGeom>
            <a:solidFill>
              <a:srgbClr val="DBE5F1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pPr algn="ctr" defTabSz="685617" eaLnBrk="1" hangingPunct="1"/>
              <a:r>
                <a:rPr lang="en-US" altLang="zh-CN" sz="75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gNB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" name="直接箭头连接符 20"/>
            <p:cNvSpPr>
              <a:spLocks noChangeShapeType="1"/>
            </p:cNvSpPr>
            <p:nvPr/>
          </p:nvSpPr>
          <p:spPr bwMode="auto">
            <a:xfrm>
              <a:off x="14423" y="7744"/>
              <a:ext cx="0" cy="50852"/>
            </a:xfrm>
            <a:prstGeom prst="straightConnector1">
              <a:avLst/>
            </a:prstGeom>
            <a:noFill/>
            <a:ln w="9525">
              <a:solidFill>
                <a:srgbClr val="365F91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8" name="直接箭头连接符 21"/>
            <p:cNvSpPr>
              <a:spLocks noChangeShapeType="1"/>
            </p:cNvSpPr>
            <p:nvPr/>
          </p:nvSpPr>
          <p:spPr bwMode="auto">
            <a:xfrm>
              <a:off x="49070" y="7744"/>
              <a:ext cx="0" cy="50852"/>
            </a:xfrm>
            <a:prstGeom prst="straightConnector1">
              <a:avLst/>
            </a:prstGeom>
            <a:noFill/>
            <a:ln w="9525">
              <a:solidFill>
                <a:srgbClr val="365F91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10" name="矩形 22"/>
            <p:cNvSpPr>
              <a:spLocks noChangeArrowheads="1"/>
            </p:cNvSpPr>
            <p:nvPr/>
          </p:nvSpPr>
          <p:spPr bwMode="auto">
            <a:xfrm>
              <a:off x="0" y="10356"/>
              <a:ext cx="14236" cy="4293"/>
            </a:xfrm>
            <a:prstGeom prst="rect">
              <a:avLst/>
            </a:prstGeom>
            <a:solidFill>
              <a:srgbClr val="DBE5F1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40" name="文本框 9"/>
            <p:cNvSpPr txBox="1">
              <a:spLocks noChangeArrowheads="1"/>
            </p:cNvSpPr>
            <p:nvPr/>
          </p:nvSpPr>
          <p:spPr bwMode="auto">
            <a:xfrm>
              <a:off x="630" y="10461"/>
              <a:ext cx="13793" cy="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1. Delay for RACH Scheduling Period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1" name="矩形 30"/>
            <p:cNvSpPr>
              <a:spLocks noChangeArrowheads="1"/>
            </p:cNvSpPr>
            <p:nvPr/>
          </p:nvSpPr>
          <p:spPr bwMode="auto">
            <a:xfrm>
              <a:off x="49210" y="18785"/>
              <a:ext cx="10559" cy="4292"/>
            </a:xfrm>
            <a:prstGeom prst="rect">
              <a:avLst/>
            </a:prstGeom>
            <a:solidFill>
              <a:srgbClr val="DBE5F1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38" name="文本框 11"/>
            <p:cNvSpPr txBox="1">
              <a:spLocks noChangeArrowheads="1"/>
            </p:cNvSpPr>
            <p:nvPr/>
          </p:nvSpPr>
          <p:spPr bwMode="auto">
            <a:xfrm>
              <a:off x="49485" y="18884"/>
              <a:ext cx="10284" cy="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3. Processing delay in gNB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" name="矩形 33"/>
            <p:cNvSpPr>
              <a:spLocks noChangeArrowheads="1"/>
            </p:cNvSpPr>
            <p:nvPr/>
          </p:nvSpPr>
          <p:spPr bwMode="auto">
            <a:xfrm>
              <a:off x="3926" y="26732"/>
              <a:ext cx="10310" cy="4292"/>
            </a:xfrm>
            <a:prstGeom prst="rect">
              <a:avLst/>
            </a:prstGeom>
            <a:solidFill>
              <a:srgbClr val="DBE5F1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36" name="文本框 13"/>
            <p:cNvSpPr txBox="1">
              <a:spLocks noChangeArrowheads="1"/>
            </p:cNvSpPr>
            <p:nvPr/>
          </p:nvSpPr>
          <p:spPr bwMode="auto">
            <a:xfrm>
              <a:off x="4209" y="26836"/>
              <a:ext cx="10027" cy="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5. Processing delay in UE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3" name="直接箭头连接符 35"/>
            <p:cNvSpPr>
              <a:spLocks noChangeShapeType="1"/>
            </p:cNvSpPr>
            <p:nvPr/>
          </p:nvSpPr>
          <p:spPr bwMode="auto">
            <a:xfrm>
              <a:off x="14423" y="15208"/>
              <a:ext cx="34647" cy="3826"/>
            </a:xfrm>
            <a:prstGeom prst="straightConnector1">
              <a:avLst/>
            </a:prstGeom>
            <a:noFill/>
            <a:ln w="28575">
              <a:solidFill>
                <a:srgbClr val="4579B8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14" name="直接箭头连接符 36"/>
            <p:cNvSpPr>
              <a:spLocks noChangeShapeType="1"/>
            </p:cNvSpPr>
            <p:nvPr/>
          </p:nvSpPr>
          <p:spPr bwMode="auto">
            <a:xfrm flipH="1">
              <a:off x="14563" y="23139"/>
              <a:ext cx="34507" cy="3697"/>
            </a:xfrm>
            <a:prstGeom prst="straightConnector1">
              <a:avLst/>
            </a:prstGeom>
            <a:noFill/>
            <a:ln w="28575">
              <a:solidFill>
                <a:srgbClr val="4579B8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15" name="直接箭头连接符 37"/>
            <p:cNvSpPr>
              <a:spLocks noChangeShapeType="1"/>
            </p:cNvSpPr>
            <p:nvPr/>
          </p:nvSpPr>
          <p:spPr bwMode="auto">
            <a:xfrm>
              <a:off x="14423" y="30755"/>
              <a:ext cx="34647" cy="3825"/>
            </a:xfrm>
            <a:prstGeom prst="straightConnector1">
              <a:avLst/>
            </a:prstGeom>
            <a:noFill/>
            <a:ln w="28575">
              <a:solidFill>
                <a:srgbClr val="4579B8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16" name="矩形 38"/>
            <p:cNvSpPr>
              <a:spLocks noChangeArrowheads="1"/>
            </p:cNvSpPr>
            <p:nvPr/>
          </p:nvSpPr>
          <p:spPr bwMode="auto">
            <a:xfrm>
              <a:off x="49345" y="34429"/>
              <a:ext cx="10560" cy="4293"/>
            </a:xfrm>
            <a:prstGeom prst="rect">
              <a:avLst/>
            </a:prstGeom>
            <a:solidFill>
              <a:srgbClr val="DBE5F1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31" name="文本框 20"/>
            <p:cNvSpPr txBox="1">
              <a:spLocks noChangeArrowheads="1"/>
            </p:cNvSpPr>
            <p:nvPr/>
          </p:nvSpPr>
          <p:spPr bwMode="auto">
            <a:xfrm>
              <a:off x="49283" y="34528"/>
              <a:ext cx="10276" cy="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7. Processing delay in gNB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7" name="直接箭头连接符 40"/>
            <p:cNvSpPr>
              <a:spLocks noChangeShapeType="1"/>
            </p:cNvSpPr>
            <p:nvPr/>
          </p:nvSpPr>
          <p:spPr bwMode="auto">
            <a:xfrm flipH="1">
              <a:off x="14493" y="38873"/>
              <a:ext cx="34507" cy="3696"/>
            </a:xfrm>
            <a:prstGeom prst="straightConnector1">
              <a:avLst/>
            </a:prstGeom>
            <a:noFill/>
            <a:ln w="28575">
              <a:solidFill>
                <a:srgbClr val="4579B8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18" name="矩形 41"/>
            <p:cNvSpPr>
              <a:spLocks noChangeArrowheads="1"/>
            </p:cNvSpPr>
            <p:nvPr/>
          </p:nvSpPr>
          <p:spPr bwMode="auto">
            <a:xfrm>
              <a:off x="4042" y="42443"/>
              <a:ext cx="10311" cy="4292"/>
            </a:xfrm>
            <a:prstGeom prst="rect">
              <a:avLst/>
            </a:prstGeom>
            <a:solidFill>
              <a:srgbClr val="DBE5F1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28" name="文本框 23"/>
            <p:cNvSpPr txBox="1">
              <a:spLocks noChangeArrowheads="1"/>
            </p:cNvSpPr>
            <p:nvPr/>
          </p:nvSpPr>
          <p:spPr bwMode="auto">
            <a:xfrm>
              <a:off x="4325" y="42543"/>
              <a:ext cx="10028" cy="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9. Processing delay in UE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" name="直接箭头连接符 43"/>
            <p:cNvSpPr>
              <a:spLocks noChangeShapeType="1"/>
            </p:cNvSpPr>
            <p:nvPr/>
          </p:nvSpPr>
          <p:spPr bwMode="auto">
            <a:xfrm>
              <a:off x="14329" y="47461"/>
              <a:ext cx="34648" cy="3826"/>
            </a:xfrm>
            <a:prstGeom prst="straightConnector1">
              <a:avLst/>
            </a:prstGeom>
            <a:noFill/>
            <a:ln w="28575">
              <a:solidFill>
                <a:srgbClr val="4579B8"/>
              </a:solidFill>
              <a:round/>
              <a:headEnd/>
              <a:tailEnd type="triangle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21" name="直接连接符 44"/>
            <p:cNvSpPr>
              <a:spLocks noChangeShapeType="1"/>
            </p:cNvSpPr>
            <p:nvPr/>
          </p:nvSpPr>
          <p:spPr bwMode="auto">
            <a:xfrm>
              <a:off x="2072" y="15011"/>
              <a:ext cx="66387" cy="0"/>
            </a:xfrm>
            <a:prstGeom prst="line">
              <a:avLst/>
            </a:prstGeom>
            <a:noFill/>
            <a:ln w="9525">
              <a:solidFill>
                <a:srgbClr val="243F60"/>
              </a:solidFill>
              <a:prstDash val="dash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22" name="直接连接符 45"/>
            <p:cNvSpPr>
              <a:spLocks noChangeShapeType="1"/>
            </p:cNvSpPr>
            <p:nvPr/>
          </p:nvSpPr>
          <p:spPr bwMode="auto">
            <a:xfrm>
              <a:off x="629" y="47306"/>
              <a:ext cx="66387" cy="0"/>
            </a:xfrm>
            <a:prstGeom prst="line">
              <a:avLst/>
            </a:prstGeom>
            <a:noFill/>
            <a:ln w="9525">
              <a:solidFill>
                <a:srgbClr val="243F60"/>
              </a:solidFill>
              <a:prstDash val="dash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23" name="直接箭头连接符 46"/>
            <p:cNvSpPr>
              <a:spLocks noChangeShapeType="1"/>
            </p:cNvSpPr>
            <p:nvPr/>
          </p:nvSpPr>
          <p:spPr bwMode="auto">
            <a:xfrm>
              <a:off x="65554" y="14871"/>
              <a:ext cx="93" cy="32430"/>
            </a:xfrm>
            <a:prstGeom prst="straightConnector1">
              <a:avLst/>
            </a:prstGeom>
            <a:noFill/>
            <a:ln w="9525">
              <a:solidFill>
                <a:srgbClr val="243F60"/>
              </a:solidFill>
              <a:round/>
              <a:headEnd type="arrow" w="med" len="med"/>
              <a:tailEnd type="arrow" w="med" len="med"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50"/>
            </a:p>
          </p:txBody>
        </p:sp>
        <p:sp>
          <p:nvSpPr>
            <p:cNvPr id="9223" name="文本框 30"/>
            <p:cNvSpPr txBox="1">
              <a:spLocks noChangeArrowheads="1"/>
            </p:cNvSpPr>
            <p:nvPr/>
          </p:nvSpPr>
          <p:spPr bwMode="auto">
            <a:xfrm>
              <a:off x="26326" y="16045"/>
              <a:ext cx="13007" cy="266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2. RACH Preamble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22" name="文本框 31"/>
            <p:cNvSpPr txBox="1">
              <a:spLocks noChangeArrowheads="1"/>
            </p:cNvSpPr>
            <p:nvPr/>
          </p:nvSpPr>
          <p:spPr bwMode="auto">
            <a:xfrm>
              <a:off x="27010" y="23777"/>
              <a:ext cx="10923" cy="266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4. RA response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21" name="文本框 32"/>
            <p:cNvSpPr txBox="1">
              <a:spLocks noChangeArrowheads="1"/>
            </p:cNvSpPr>
            <p:nvPr/>
          </p:nvSpPr>
          <p:spPr bwMode="auto">
            <a:xfrm>
              <a:off x="21020" y="31312"/>
              <a:ext cx="23618" cy="266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6. RRC Resume Request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20" name="文本框 33"/>
            <p:cNvSpPr txBox="1">
              <a:spLocks noChangeArrowheads="1"/>
            </p:cNvSpPr>
            <p:nvPr/>
          </p:nvSpPr>
          <p:spPr bwMode="auto">
            <a:xfrm>
              <a:off x="24015" y="39358"/>
              <a:ext cx="18966" cy="266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8. RRC Resume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19" name="文本框 34"/>
            <p:cNvSpPr txBox="1">
              <a:spLocks noChangeArrowheads="1"/>
            </p:cNvSpPr>
            <p:nvPr/>
          </p:nvSpPr>
          <p:spPr bwMode="auto">
            <a:xfrm>
              <a:off x="20016" y="48308"/>
              <a:ext cx="26738" cy="266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10. RRC Resume Complete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218" name="文本框 35"/>
            <p:cNvSpPr txBox="1">
              <a:spLocks noChangeArrowheads="1"/>
            </p:cNvSpPr>
            <p:nvPr/>
          </p:nvSpPr>
          <p:spPr bwMode="auto">
            <a:xfrm rot="16200000">
              <a:off x="55850" y="31203"/>
              <a:ext cx="19632" cy="26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617" eaLnBrk="1" hangingPunct="1"/>
              <a:r>
                <a:rPr lang="en-US" altLang="zh-CN" sz="600">
                  <a:solidFill>
                    <a:srgbClr val="000000"/>
                  </a:solidFill>
                  <a:ea typeface="宋体" pitchFamily="2" charset="-122"/>
                  <a:cs typeface="宋体" pitchFamily="2" charset="-122"/>
                </a:rPr>
                <a:t>Control plane procedure</a:t>
              </a:r>
              <a:endParaRPr lang="en-US" altLang="zh-CN" sz="1350"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38" name="圆角矩形 37"/>
          <p:cNvSpPr/>
          <p:nvPr/>
        </p:nvSpPr>
        <p:spPr bwMode="auto">
          <a:xfrm>
            <a:off x="2399901" y="3183201"/>
            <a:ext cx="2018774" cy="1489458"/>
          </a:xfrm>
          <a:prstGeom prst="roundRect">
            <a:avLst>
              <a:gd name="adj" fmla="val 10394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95045" y="3247849"/>
            <a:ext cx="658385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099" dirty="0">
                <a:ea typeface="华文细黑" pitchFamily="2" charset="-122"/>
              </a:rPr>
              <a:t>LTE</a:t>
            </a:r>
            <a:endParaRPr lang="zh-CN" altLang="en-US" sz="2099" dirty="0" err="1">
              <a:ea typeface="华文细黑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7036" y="3714453"/>
            <a:ext cx="187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>
                <a:ea typeface="华文细黑" pitchFamily="2" charset="-122"/>
              </a:rPr>
              <a:t>Both FDD and TDD can reach the target: 20ms</a:t>
            </a:r>
            <a:endParaRPr lang="zh-CN" altLang="en-US" sz="1200" dirty="0" err="1">
              <a:ea typeface="华文细黑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32720" y="4093562"/>
            <a:ext cx="437083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and LTE fulfill control plane latency requirement for </a:t>
            </a:r>
            <a:r>
              <a:rPr lang="en-US" altLang="zh-CN" sz="18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eMBB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and URLLC 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(20ms).</a:t>
            </a:r>
          </a:p>
        </p:txBody>
      </p:sp>
    </p:spTree>
    <p:extLst>
      <p:ext uri="{BB962C8B-B14F-4D97-AF65-F5344CB8AC3E}">
        <p14:creationId xmlns:p14="http://schemas.microsoft.com/office/powerpoint/2010/main" val="219101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0" y="90918"/>
            <a:ext cx="7215307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Mobility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interruption time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457081" y="1057669"/>
            <a:ext cx="3780441" cy="3532855"/>
          </a:xfrm>
          <a:prstGeom prst="roundRect">
            <a:avLst>
              <a:gd name="adj" fmla="val 7968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3045" y="1133850"/>
            <a:ext cx="572593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099" dirty="0">
                <a:ea typeface="华文细黑" pitchFamily="2" charset="-122"/>
              </a:rPr>
              <a:t>NR</a:t>
            </a:r>
            <a:endParaRPr lang="zh-CN" altLang="en-US" sz="2099" dirty="0" err="1"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4466062" y="1057669"/>
            <a:ext cx="3799486" cy="1923549"/>
          </a:xfrm>
          <a:prstGeom prst="roundRect">
            <a:avLst>
              <a:gd name="adj" fmla="val 10394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2026" y="1133850"/>
            <a:ext cx="658385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099" dirty="0">
                <a:ea typeface="华文细黑" pitchFamily="2" charset="-122"/>
              </a:rPr>
              <a:t>LTE</a:t>
            </a:r>
            <a:endParaRPr lang="zh-CN" altLang="en-US" sz="2099" dirty="0" err="1">
              <a:ea typeface="华文细黑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667" y="1486183"/>
            <a:ext cx="3275747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NR fulfills 0ms mobility interruption time in the following scenarios: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Beam mobility</a:t>
            </a: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ü"/>
            </a:pPr>
            <a:r>
              <a:rPr lang="en-GB" altLang="zh-CN" sz="900" dirty="0"/>
              <a:t>When moving within the same cell, </a:t>
            </a:r>
            <a:r>
              <a:rPr lang="en-US" altLang="zh-CN" sz="900" dirty="0"/>
              <a:t>the transmit-receive beam pair of the UE may need to be changed.</a:t>
            </a: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ü"/>
            </a:pPr>
            <a:r>
              <a:rPr lang="en-GB" altLang="zh-CN" sz="900" dirty="0" err="1"/>
              <a:t>gNB</a:t>
            </a:r>
            <a:r>
              <a:rPr lang="en-GB" altLang="zh-CN" sz="900" dirty="0"/>
              <a:t> can configure different beams for this UE at different slots. It ensures appropriate transmit/receive beam allocation to the UE for continuous data transmission</a:t>
            </a:r>
            <a:endParaRPr lang="en-US" altLang="zh-CN" sz="9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CA mobility</a:t>
            </a: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900" dirty="0">
                <a:ea typeface="华文细黑" pitchFamily="2" charset="-122"/>
              </a:rPr>
              <a:t>When moving within the same </a:t>
            </a:r>
            <a:r>
              <a:rPr lang="en-US" altLang="zh-CN" sz="900" dirty="0" err="1">
                <a:ea typeface="华文细黑" pitchFamily="2" charset="-122"/>
              </a:rPr>
              <a:t>PCell</a:t>
            </a:r>
            <a:r>
              <a:rPr lang="en-US" altLang="zh-CN" sz="900" dirty="0">
                <a:ea typeface="华文细黑" pitchFamily="2" charset="-122"/>
              </a:rPr>
              <a:t> with CA enabled, the set of configured </a:t>
            </a:r>
            <a:r>
              <a:rPr lang="en-US" altLang="zh-CN" sz="900" dirty="0" err="1">
                <a:ea typeface="华文细黑" pitchFamily="2" charset="-122"/>
              </a:rPr>
              <a:t>SCells</a:t>
            </a:r>
            <a:r>
              <a:rPr lang="en-US" altLang="zh-CN" sz="900" dirty="0">
                <a:ea typeface="华文细黑" pitchFamily="2" charset="-122"/>
              </a:rPr>
              <a:t> of the UE may change. </a:t>
            </a: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900" dirty="0">
                <a:ea typeface="华文细黑" pitchFamily="2" charset="-122"/>
              </a:rPr>
              <a:t>During these procedures, the UE can always exchange user plane packets with the </a:t>
            </a:r>
            <a:r>
              <a:rPr lang="en-US" altLang="zh-CN" sz="900" dirty="0" err="1">
                <a:ea typeface="华文细黑" pitchFamily="2" charset="-122"/>
              </a:rPr>
              <a:t>gNB</a:t>
            </a:r>
            <a:r>
              <a:rPr lang="en-US" altLang="zh-CN" sz="900" dirty="0">
                <a:ea typeface="华文细黑" pitchFamily="2" charset="-122"/>
              </a:rPr>
              <a:t> during transitions, because the data transmission between the UE and the </a:t>
            </a:r>
            <a:r>
              <a:rPr lang="en-US" altLang="zh-CN" sz="900" dirty="0" err="1">
                <a:ea typeface="华文细黑" pitchFamily="2" charset="-122"/>
              </a:rPr>
              <a:t>PCell</a:t>
            </a:r>
            <a:r>
              <a:rPr lang="en-US" altLang="zh-CN" sz="900" dirty="0">
                <a:ea typeface="华文细黑" pitchFamily="2" charset="-122"/>
              </a:rPr>
              <a:t> is kept.</a:t>
            </a:r>
            <a:endParaRPr lang="zh-CN" altLang="en-US" sz="900" dirty="0" err="1">
              <a:ea typeface="华文细黑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4125" y="1571885"/>
            <a:ext cx="3275747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ea typeface="华文细黑" pitchFamily="2" charset="-122"/>
              </a:rPr>
              <a:t>LTE fulfills 0ms mobility interruption time in the following scenarios: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1050" dirty="0" err="1"/>
              <a:t>PCell</a:t>
            </a:r>
            <a:r>
              <a:rPr lang="en-GB" altLang="zh-CN" sz="1050" dirty="0"/>
              <a:t> mobility </a:t>
            </a: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ü"/>
            </a:pPr>
            <a:r>
              <a:rPr lang="en-US" altLang="zh-CN" sz="900" dirty="0"/>
              <a:t>See details in Section  5.10 in TR37.910</a:t>
            </a:r>
            <a:endParaRPr lang="en-US" altLang="zh-CN" sz="9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GB" altLang="zh-CN" sz="1050" dirty="0"/>
              <a:t>DC mobility</a:t>
            </a:r>
            <a:endParaRPr lang="en-US" altLang="zh-CN" sz="1050" dirty="0">
              <a:ea typeface="华文细黑" pitchFamily="2" charset="-122"/>
            </a:endParaRPr>
          </a:p>
          <a:p>
            <a:pPr marL="548732" lvl="1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ü"/>
            </a:pPr>
            <a:r>
              <a:rPr lang="en-US" altLang="zh-CN" sz="900" dirty="0"/>
              <a:t>See details in Section  5.10 in TR37.910</a:t>
            </a:r>
            <a:r>
              <a:rPr lang="en-US" altLang="zh-CN" sz="900" dirty="0">
                <a:ea typeface="华文细黑" pitchFamily="2" charset="-122"/>
              </a:rPr>
              <a:t>.</a:t>
            </a:r>
            <a:endParaRPr lang="zh-CN" altLang="en-US" sz="900" dirty="0" err="1">
              <a:ea typeface="华文细黑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1084" y="3667194"/>
            <a:ext cx="405755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and LTE fulfill mobility interruption time requirement for </a:t>
            </a:r>
            <a:r>
              <a:rPr lang="en-US" altLang="zh-CN" sz="18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eMBB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and URLLC 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(0ms).</a:t>
            </a:r>
          </a:p>
        </p:txBody>
      </p:sp>
    </p:spTree>
    <p:extLst>
      <p:ext uri="{BB962C8B-B14F-4D97-AF65-F5344CB8AC3E}">
        <p14:creationId xmlns:p14="http://schemas.microsoft.com/office/powerpoint/2010/main" val="3232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2800" y="-10262"/>
            <a:ext cx="7215307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Reliability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88517" y="629028"/>
            <a:ext cx="7257981" cy="769759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736" y="639605"/>
            <a:ext cx="8314125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 smtClean="0">
                <a:ea typeface="华文细黑" pitchFamily="2" charset="-122"/>
              </a:rPr>
              <a:t>Contributing </a:t>
            </a:r>
            <a:r>
              <a:rPr lang="en-US" altLang="zh-CN" sz="1100" dirty="0">
                <a:ea typeface="华文细黑" pitchFamily="2" charset="-122"/>
              </a:rPr>
              <a:t>technical components: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i="1" dirty="0">
                <a:ea typeface="华文细黑" pitchFamily="2" charset="-122"/>
              </a:rPr>
              <a:t>NR frame </a:t>
            </a:r>
            <a:r>
              <a:rPr lang="en-US" altLang="zh-CN" sz="1200" i="1" dirty="0" smtClean="0">
                <a:ea typeface="华文细黑" pitchFamily="2" charset="-122"/>
              </a:rPr>
              <a:t>structure with multiple SCSs is beneficial to reduce the delay.</a:t>
            </a:r>
          </a:p>
          <a:p>
            <a:pPr marL="548732" lvl="1" indent="-205924">
              <a:spcBef>
                <a:spcPts val="450"/>
              </a:spcBef>
              <a:buClr>
                <a:srgbClr val="FF0000"/>
              </a:buClr>
              <a:buSzPct val="80000"/>
              <a:buFont typeface="Arial Unicode MS" pitchFamily="34" charset="-122"/>
              <a:buChar char="-"/>
            </a:pPr>
            <a:r>
              <a:rPr lang="en-US" altLang="zh-CN" sz="1200" i="1" dirty="0" smtClean="0">
                <a:ea typeface="华文细黑" pitchFamily="2" charset="-122"/>
              </a:rPr>
              <a:t>Slot aggregation and lower MCS is beneficial to ensure the reliability.</a:t>
            </a:r>
            <a:endParaRPr lang="en-US" altLang="zh-CN" sz="1200" dirty="0">
              <a:ea typeface="华文细黑" pitchFamily="2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757829"/>
              </p:ext>
            </p:extLst>
          </p:nvPr>
        </p:nvGraphicFramePr>
        <p:xfrm>
          <a:off x="37514" y="1520654"/>
          <a:ext cx="9007426" cy="1684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4195956" y="1372939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 smtClean="0">
                <a:ea typeface="华文细黑" pitchFamily="2" charset="-122"/>
              </a:rPr>
              <a:t>NR DL reliability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2330579" y="1451894"/>
            <a:ext cx="566181" cy="253916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smtClean="0">
                <a:ea typeface="华文细黑" pitchFamily="2" charset="-122"/>
              </a:rPr>
              <a:t>4 GHz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6817589" y="1433137"/>
            <a:ext cx="724878" cy="253916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smtClean="0">
                <a:ea typeface="华文细黑" pitchFamily="2" charset="-122"/>
              </a:rPr>
              <a:t>700 MHz</a:t>
            </a:r>
            <a:endParaRPr lang="zh-CN" altLang="en-US" sz="1050" i="1" dirty="0" err="1">
              <a:ea typeface="华文细黑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 flipV="1">
            <a:off x="873313" y="2148840"/>
            <a:ext cx="7799771" cy="11490"/>
          </a:xfrm>
          <a:prstGeom prst="line">
            <a:avLst/>
          </a:prstGeom>
          <a:noFill/>
          <a:ln w="28575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368949"/>
              </p:ext>
            </p:extLst>
          </p:nvPr>
        </p:nvGraphicFramePr>
        <p:xfrm>
          <a:off x="110200" y="3070861"/>
          <a:ext cx="8934740" cy="1489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4272156" y="2882441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 smtClean="0">
                <a:ea typeface="华文细黑" pitchFamily="2" charset="-122"/>
              </a:rPr>
              <a:t>NR </a:t>
            </a:r>
            <a:r>
              <a:rPr lang="en-US" altLang="zh-CN" sz="1050" dirty="0">
                <a:ea typeface="华文细黑" pitchFamily="2" charset="-122"/>
              </a:rPr>
              <a:t>U</a:t>
            </a:r>
            <a:r>
              <a:rPr lang="en-US" altLang="zh-CN" sz="1050" dirty="0" smtClean="0">
                <a:ea typeface="华文细黑" pitchFamily="2" charset="-122"/>
              </a:rPr>
              <a:t>L reliability</a:t>
            </a:r>
            <a:endParaRPr lang="zh-CN" altLang="en-US" sz="750" dirty="0" err="1">
              <a:ea typeface="华文细黑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865691" y="3681187"/>
            <a:ext cx="7889689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1"/>
          <p:cNvSpPr txBox="1"/>
          <p:nvPr/>
        </p:nvSpPr>
        <p:spPr>
          <a:xfrm>
            <a:off x="188517" y="4449823"/>
            <a:ext cx="8735089" cy="298810"/>
          </a:xfrm>
          <a:prstGeom prst="rect">
            <a:avLst/>
          </a:prstGeom>
          <a:solidFill>
            <a:srgbClr val="FF0000"/>
          </a:solidFill>
        </p:spPr>
        <p:txBody>
          <a:bodyPr wrap="square" tIns="10800" bIns="10800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reliability requirement.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080" y="90918"/>
            <a:ext cx="7215307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Connection density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88517" y="720468"/>
            <a:ext cx="6268554" cy="272187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736" y="731045"/>
            <a:ext cx="831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 smtClean="0">
                <a:ea typeface="华文细黑" pitchFamily="2" charset="-122"/>
              </a:rPr>
              <a:t>Connection density for NR, NB-IoT and </a:t>
            </a:r>
            <a:r>
              <a:rPr lang="en-US" altLang="zh-CN" sz="1100" dirty="0" err="1" smtClean="0">
                <a:ea typeface="华文细黑" pitchFamily="2" charset="-122"/>
              </a:rPr>
              <a:t>eMTC</a:t>
            </a:r>
            <a:r>
              <a:rPr lang="en-US" altLang="zh-CN" sz="1100" dirty="0" smtClean="0">
                <a:ea typeface="华文细黑" pitchFamily="2" charset="-122"/>
              </a:rPr>
              <a:t> are evaluated. </a:t>
            </a:r>
            <a:r>
              <a:rPr lang="en-US" altLang="zh-CN" sz="1100" dirty="0">
                <a:ea typeface="华文细黑" pitchFamily="2" charset="-122"/>
              </a:rPr>
              <a:t>See TR37.910 for more details</a:t>
            </a:r>
            <a:r>
              <a:rPr lang="en-US" altLang="zh-CN" sz="1100" dirty="0" smtClean="0">
                <a:ea typeface="华文细黑" pitchFamily="2" charset="-122"/>
              </a:rPr>
              <a:t>.</a:t>
            </a:r>
            <a:endParaRPr lang="en-US" altLang="zh-CN" sz="1100" dirty="0">
              <a:ea typeface="华文细黑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403237"/>
              </p:ext>
            </p:extLst>
          </p:nvPr>
        </p:nvGraphicFramePr>
        <p:xfrm>
          <a:off x="150856" y="1883870"/>
          <a:ext cx="4493533" cy="15597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61684"/>
                <a:gridCol w="1214332"/>
                <a:gridCol w="1404105"/>
                <a:gridCol w="1213412"/>
              </a:tblGrid>
              <a:tr h="579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ISD (meter)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Required bandwidth (kHz)</a:t>
                      </a:r>
                      <a:endParaRPr lang="zh-CN" altLang="en-US" sz="12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Connection density (device/km</a:t>
                      </a:r>
                      <a:r>
                        <a:rPr lang="en-US" altLang="zh-CN" sz="1200" baseline="30000" dirty="0" smtClean="0"/>
                        <a:t>2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</a:rPr>
                        <a:t>Target</a:t>
                      </a:r>
                      <a:r>
                        <a:rPr lang="en-US" altLang="zh-CN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aseline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1200" dirty="0" smtClean="0"/>
                        <a:t>device/km</a:t>
                      </a:r>
                      <a:r>
                        <a:rPr lang="en-US" altLang="zh-CN" sz="1200" baseline="30000" dirty="0" smtClean="0"/>
                        <a:t>2</a:t>
                      </a:r>
                      <a:r>
                        <a:rPr lang="en-US" altLang="zh-CN" sz="1200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560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/>
                        <a:t>500</a:t>
                      </a:r>
                      <a:endParaRPr lang="zh-CN" altLang="en-US" sz="1200" baseline="30000" dirty="0"/>
                    </a:p>
                  </a:txBody>
                  <a:tcPr marL="68562" marR="68562" marT="34281" marB="34281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aseline="0" dirty="0" smtClean="0"/>
                        <a:t>180</a:t>
                      </a:r>
                      <a:endParaRPr lang="zh-CN" altLang="en-US" sz="1200" baseline="30000" dirty="0"/>
                    </a:p>
                  </a:txBody>
                  <a:tcPr marL="68562" marR="68562" marT="34281" marB="34281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36,000,000</a:t>
                      </a:r>
                      <a:endParaRPr lang="zh-CN" altLang="en-US" sz="1200" dirty="0"/>
                    </a:p>
                  </a:txBody>
                  <a:tcPr marL="68562" marR="68562" marT="34281" marB="34281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1,000,000</a:t>
                      </a:r>
                      <a:endParaRPr lang="zh-CN" altLang="en-US" sz="1200" dirty="0"/>
                    </a:p>
                  </a:txBody>
                  <a:tcPr marL="68562" marR="68562" marT="34281" marB="34281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1732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1,503,000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11"/>
          <p:cNvSpPr txBox="1"/>
          <p:nvPr/>
        </p:nvSpPr>
        <p:spPr>
          <a:xfrm>
            <a:off x="75312" y="4441334"/>
            <a:ext cx="4427220" cy="237255"/>
          </a:xfrm>
          <a:prstGeom prst="rect">
            <a:avLst/>
          </a:prstGeom>
          <a:solidFill>
            <a:srgbClr val="FF0000"/>
          </a:solidFill>
        </p:spPr>
        <p:txBody>
          <a:bodyPr wrap="square" tIns="10800" bIns="10800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4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fulfills </a:t>
            </a:r>
            <a:r>
              <a:rPr lang="en-US" altLang="zh-CN" sz="14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connection density requirement</a:t>
            </a:r>
            <a:endParaRPr lang="en-US" altLang="zh-CN" sz="14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881822" y="1529206"/>
            <a:ext cx="3031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 smtClean="0">
                <a:ea typeface="华文细黑" pitchFamily="2" charset="-122"/>
              </a:rPr>
              <a:t>NR connection density (1x2 SIMO, 15kHz SCS)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1447" y="4441334"/>
            <a:ext cx="4290060" cy="237255"/>
          </a:xfrm>
          <a:prstGeom prst="rect">
            <a:avLst/>
          </a:prstGeom>
          <a:solidFill>
            <a:srgbClr val="FF0000"/>
          </a:solidFill>
        </p:spPr>
        <p:txBody>
          <a:bodyPr wrap="square" lIns="18000" tIns="10800" rIns="18000" bIns="10800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4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NB-IoT and </a:t>
            </a:r>
            <a:r>
              <a:rPr lang="en-US" altLang="zh-CN" sz="1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eMTC</a:t>
            </a:r>
            <a:r>
              <a:rPr lang="en-US" altLang="zh-CN" sz="14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fulfills connection density requirement</a:t>
            </a:r>
            <a:endParaRPr lang="en-US" altLang="zh-CN" sz="14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4739640" y="1250623"/>
            <a:ext cx="5862" cy="3410470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6"/>
          <p:cNvSpPr txBox="1"/>
          <p:nvPr/>
        </p:nvSpPr>
        <p:spPr>
          <a:xfrm>
            <a:off x="6277375" y="992655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 smtClean="0">
                <a:ea typeface="华文细黑" pitchFamily="2" charset="-122"/>
              </a:rPr>
              <a:t>LTE connection density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644" y="1005137"/>
            <a:ext cx="490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800" dirty="0">
                <a:latin typeface="Times New Roman" panose="02020603050405020304" pitchFamily="18" charset="0"/>
              </a:rPr>
              <a:t>Full buffer system level simulation followed by link level </a:t>
            </a:r>
            <a:r>
              <a:rPr lang="en-GB" altLang="zh-CN" sz="800" dirty="0" smtClean="0">
                <a:latin typeface="Times New Roman" panose="02020603050405020304" pitchFamily="18" charset="0"/>
              </a:rPr>
              <a:t>simulation; packet </a:t>
            </a:r>
            <a:r>
              <a:rPr lang="en-GB" altLang="zh-CN" sz="800" dirty="0">
                <a:latin typeface="Times New Roman" panose="02020603050405020304" pitchFamily="18" charset="0"/>
              </a:rPr>
              <a:t>arrival rate: 1 packet / 2 hour / </a:t>
            </a:r>
            <a:r>
              <a:rPr lang="en-GB" altLang="zh-CN" sz="800" dirty="0" smtClean="0">
                <a:latin typeface="Times New Roman" panose="02020603050405020304" pitchFamily="18" charset="0"/>
              </a:rPr>
              <a:t>device; </a:t>
            </a:r>
            <a:endParaRPr lang="zh-CN" altLang="en-US" sz="800" dirty="0"/>
          </a:p>
        </p:txBody>
      </p:sp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36513"/>
              </p:ext>
            </p:extLst>
          </p:nvPr>
        </p:nvGraphicFramePr>
        <p:xfrm>
          <a:off x="4976749" y="1216416"/>
          <a:ext cx="3657600" cy="1750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815854"/>
              </p:ext>
            </p:extLst>
          </p:nvPr>
        </p:nvGraphicFramePr>
        <p:xfrm>
          <a:off x="5026184" y="2957869"/>
          <a:ext cx="3657600" cy="148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20"/>
          <p:cNvSpPr txBox="1"/>
          <p:nvPr/>
        </p:nvSpPr>
        <p:spPr>
          <a:xfrm>
            <a:off x="7870482" y="1821325"/>
            <a:ext cx="862737" cy="25391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smtClean="0">
                <a:solidFill>
                  <a:schemeClr val="bg1"/>
                </a:solidFill>
                <a:ea typeface="华文细黑" pitchFamily="2" charset="-122"/>
              </a:rPr>
              <a:t>ISD=500 m</a:t>
            </a:r>
            <a:endParaRPr lang="zh-CN" altLang="en-US" sz="1050" i="1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7809209" y="3435538"/>
            <a:ext cx="938077" cy="25391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i="1" dirty="0" smtClean="0">
                <a:solidFill>
                  <a:schemeClr val="bg1"/>
                </a:solidFill>
                <a:ea typeface="华文细黑" pitchFamily="2" charset="-122"/>
              </a:rPr>
              <a:t>ISD=1732 m</a:t>
            </a:r>
            <a:endParaRPr lang="zh-CN" altLang="en-US" sz="1050" i="1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 bwMode="auto">
          <a:xfrm>
            <a:off x="5364480" y="3717437"/>
            <a:ext cx="33193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5364480" y="2650636"/>
            <a:ext cx="33193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文本框 24"/>
          <p:cNvSpPr txBox="1"/>
          <p:nvPr/>
        </p:nvSpPr>
        <p:spPr>
          <a:xfrm rot="16200000">
            <a:off x="3892092" y="2610783"/>
            <a:ext cx="1967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Connection density (million)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904090" y="1683456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(Channel model B)</a:t>
            </a:r>
            <a:endParaRPr lang="zh-CN" altLang="en-US" sz="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516261" y="1148398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/>
              <a:t>(Channel model A)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487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2"/>
          <p:cNvCxnSpPr>
            <a:cxnSpLocks/>
          </p:cNvCxnSpPr>
          <p:nvPr/>
        </p:nvCxnSpPr>
        <p:spPr bwMode="auto">
          <a:xfrm flipV="1">
            <a:off x="8897830" y="1450605"/>
            <a:ext cx="0" cy="3001963"/>
          </a:xfrm>
          <a:prstGeom prst="line">
            <a:avLst/>
          </a:prstGeom>
          <a:noFill/>
          <a:ln w="3175" algn="ctr">
            <a:solidFill>
              <a:srgbClr val="98A2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smtClean="0"/>
              <a:t>3GPP 5G development timeline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0225" y="956100"/>
            <a:ext cx="8794449" cy="3489325"/>
            <a:chOff x="234950" y="1081088"/>
            <a:chExt cx="9100976" cy="3489325"/>
          </a:xfrm>
        </p:grpSpPr>
        <p:sp>
          <p:nvSpPr>
            <p:cNvPr id="43" name="Rectangle: Rounded Corners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34950" y="3557588"/>
              <a:ext cx="5213350" cy="274637"/>
            </a:xfrm>
            <a:prstGeom prst="roundRect">
              <a:avLst/>
            </a:prstGeom>
            <a:solidFill>
              <a:srgbClr val="FF7D93"/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>
              <a:lvl1pPr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  <a:t>                                 Rel-16 Study phase  </a:t>
              </a:r>
              <a:b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</a:br>
              <a:endParaRPr lang="en-US" altLang="zh-CN" sz="900">
                <a:solidFill>
                  <a:srgbClr val="FFFFFF"/>
                </a:solidFill>
                <a:latin typeface="Nokia Pure Text Light" pitchFamily="34" charset="0"/>
              </a:endParaRPr>
            </a:p>
          </p:txBody>
        </p:sp>
        <p:cxnSp>
          <p:nvCxnSpPr>
            <p:cNvPr id="11268" name="Straight Connector 4"/>
            <p:cNvCxnSpPr>
              <a:cxnSpLocks/>
            </p:cNvCxnSpPr>
            <p:nvPr/>
          </p:nvCxnSpPr>
          <p:spPr bwMode="auto">
            <a:xfrm flipV="1">
              <a:off x="2709863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69" name="Straight Connector 5"/>
            <p:cNvCxnSpPr>
              <a:cxnSpLocks/>
            </p:cNvCxnSpPr>
            <p:nvPr/>
          </p:nvCxnSpPr>
          <p:spPr bwMode="auto">
            <a:xfrm flipV="1">
              <a:off x="1879600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0" name="Straight Connector 6"/>
            <p:cNvCxnSpPr>
              <a:cxnSpLocks/>
            </p:cNvCxnSpPr>
            <p:nvPr/>
          </p:nvCxnSpPr>
          <p:spPr bwMode="auto">
            <a:xfrm flipV="1">
              <a:off x="3541713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1" name="Straight Connector 7"/>
            <p:cNvCxnSpPr>
              <a:cxnSpLocks/>
            </p:cNvCxnSpPr>
            <p:nvPr/>
          </p:nvCxnSpPr>
          <p:spPr bwMode="auto">
            <a:xfrm flipV="1">
              <a:off x="4371975" y="1568450"/>
              <a:ext cx="0" cy="3001963"/>
            </a:xfrm>
            <a:prstGeom prst="line">
              <a:avLst/>
            </a:prstGeom>
            <a:noFill/>
            <a:ln w="19050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2" name="Straight Connector 8"/>
            <p:cNvCxnSpPr>
              <a:cxnSpLocks/>
            </p:cNvCxnSpPr>
            <p:nvPr/>
          </p:nvCxnSpPr>
          <p:spPr bwMode="auto">
            <a:xfrm flipV="1">
              <a:off x="6029325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3" name="Straight Connector 9"/>
            <p:cNvCxnSpPr>
              <a:cxnSpLocks/>
            </p:cNvCxnSpPr>
            <p:nvPr/>
          </p:nvCxnSpPr>
          <p:spPr bwMode="auto">
            <a:xfrm flipV="1">
              <a:off x="5200650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4" name="Straight Connector 10"/>
            <p:cNvCxnSpPr>
              <a:cxnSpLocks/>
            </p:cNvCxnSpPr>
            <p:nvPr/>
          </p:nvCxnSpPr>
          <p:spPr bwMode="auto">
            <a:xfrm flipV="1">
              <a:off x="6861175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5" name="Straight Connector 11"/>
            <p:cNvCxnSpPr>
              <a:cxnSpLocks/>
            </p:cNvCxnSpPr>
            <p:nvPr/>
          </p:nvCxnSpPr>
          <p:spPr bwMode="auto">
            <a:xfrm flipV="1">
              <a:off x="7688263" y="1568450"/>
              <a:ext cx="0" cy="3001963"/>
            </a:xfrm>
            <a:prstGeom prst="line">
              <a:avLst/>
            </a:prstGeom>
            <a:noFill/>
            <a:ln w="19050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6" name="Straight Connector 12"/>
            <p:cNvCxnSpPr>
              <a:cxnSpLocks/>
            </p:cNvCxnSpPr>
            <p:nvPr/>
          </p:nvCxnSpPr>
          <p:spPr bwMode="auto">
            <a:xfrm flipV="1">
              <a:off x="8516938" y="1568450"/>
              <a:ext cx="0" cy="3001963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Rectangle 6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908175" y="1600200"/>
              <a:ext cx="784225" cy="455613"/>
            </a:xfrm>
            <a:prstGeom prst="rect">
              <a:avLst/>
            </a:prstGeom>
            <a:solidFill>
              <a:srgbClr val="98A2AE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Q2</a:t>
              </a:r>
            </a:p>
          </p:txBody>
        </p:sp>
        <p:sp>
          <p:nvSpPr>
            <p:cNvPr id="69" name="Rectangle 6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736850" y="1600200"/>
              <a:ext cx="784225" cy="455613"/>
            </a:xfrm>
            <a:prstGeom prst="rect">
              <a:avLst/>
            </a:prstGeom>
            <a:solidFill>
              <a:srgbClr val="98A2AE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Q3</a:t>
              </a:r>
            </a:p>
          </p:txBody>
        </p:sp>
        <p:sp>
          <p:nvSpPr>
            <p:cNvPr id="70" name="Rectangle 6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565525" y="1593850"/>
              <a:ext cx="785813" cy="455613"/>
            </a:xfrm>
            <a:prstGeom prst="rect">
              <a:avLst/>
            </a:prstGeom>
            <a:solidFill>
              <a:srgbClr val="98A2AE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Q4</a:t>
              </a:r>
            </a:p>
          </p:txBody>
        </p:sp>
        <p:sp>
          <p:nvSpPr>
            <p:cNvPr id="71" name="Rectangle 7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395788" y="1095375"/>
              <a:ext cx="3273425" cy="455613"/>
            </a:xfrm>
            <a:prstGeom prst="rect">
              <a:avLst/>
            </a:prstGeom>
            <a:solidFill>
              <a:srgbClr val="124191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2019</a:t>
              </a:r>
            </a:p>
          </p:txBody>
        </p:sp>
        <p:sp>
          <p:nvSpPr>
            <p:cNvPr id="72" name="Rectangle 7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226050" y="1600200"/>
              <a:ext cx="784225" cy="455613"/>
            </a:xfrm>
            <a:prstGeom prst="rect">
              <a:avLst/>
            </a:prstGeom>
            <a:solidFill>
              <a:srgbClr val="4D5766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Q2</a:t>
              </a:r>
            </a:p>
          </p:txBody>
        </p:sp>
        <p:sp>
          <p:nvSpPr>
            <p:cNvPr id="73" name="Rectangle 7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054725" y="1600200"/>
              <a:ext cx="784225" cy="455613"/>
            </a:xfrm>
            <a:prstGeom prst="rect">
              <a:avLst/>
            </a:prstGeom>
            <a:solidFill>
              <a:srgbClr val="4D5766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Q3</a:t>
              </a:r>
            </a:p>
          </p:txBody>
        </p:sp>
        <p:sp>
          <p:nvSpPr>
            <p:cNvPr id="74" name="Rectangle 7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84988" y="1593850"/>
              <a:ext cx="784225" cy="455613"/>
            </a:xfrm>
            <a:prstGeom prst="rect">
              <a:avLst/>
            </a:prstGeom>
            <a:solidFill>
              <a:srgbClr val="4D5766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Q4</a:t>
              </a:r>
            </a:p>
          </p:txBody>
        </p:sp>
        <p:sp>
          <p:nvSpPr>
            <p:cNvPr id="75" name="Rectangle 7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395788" y="1600200"/>
              <a:ext cx="784225" cy="455613"/>
            </a:xfrm>
            <a:prstGeom prst="rect">
              <a:avLst/>
            </a:prstGeom>
            <a:solidFill>
              <a:srgbClr val="4D5766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Q1</a:t>
              </a:r>
            </a:p>
          </p:txBody>
        </p:sp>
        <p:sp>
          <p:nvSpPr>
            <p:cNvPr id="76" name="Rectangle 7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713662" y="1089025"/>
              <a:ext cx="1622264" cy="454025"/>
            </a:xfrm>
            <a:prstGeom prst="rect">
              <a:avLst/>
            </a:prstGeom>
            <a:solidFill>
              <a:srgbClr val="124191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2020</a:t>
              </a:r>
            </a:p>
          </p:txBody>
        </p:sp>
        <p:sp>
          <p:nvSpPr>
            <p:cNvPr id="77" name="Rectangle 7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713663" y="1600200"/>
              <a:ext cx="784225" cy="455613"/>
            </a:xfrm>
            <a:prstGeom prst="rect">
              <a:avLst/>
            </a:prstGeom>
            <a:solidFill>
              <a:srgbClr val="4D5766">
                <a:lumMod val="75000"/>
              </a:srgbClr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Q1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708275" y="3557588"/>
              <a:ext cx="4933950" cy="274637"/>
            </a:xfrm>
            <a:prstGeom prst="roundRect">
              <a:avLst/>
            </a:prstGeom>
            <a:solidFill>
              <a:srgbClr val="FF3154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>
              <a:lvl1pPr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  <a:t>Rel-16 Study and Normative phase </a:t>
              </a:r>
              <a:b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</a:br>
              <a:endParaRPr lang="en-US" altLang="zh-CN" sz="900">
                <a:solidFill>
                  <a:srgbClr val="FFFFFF"/>
                </a:solidFill>
                <a:latin typeface="Nokia Pure Text Light" pitchFamily="34" charset="0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123635" y="3869007"/>
              <a:ext cx="634251" cy="431800"/>
            </a:xfrm>
            <a:prstGeom prst="roundRect">
              <a:avLst/>
            </a:prstGeom>
            <a:solidFill>
              <a:srgbClr val="FF3154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/>
            <a:p>
              <a:pPr algn="ctr" defTabSz="685766"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Rel-16 </a:t>
              </a:r>
              <a:br>
                <a:rPr lang="en-US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</a:br>
              <a:r>
                <a:rPr lang="en-US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freeze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324100" y="2600325"/>
              <a:ext cx="735013" cy="519113"/>
            </a:xfrm>
            <a:prstGeom prst="roundRect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/>
            <a:p>
              <a:pPr algn="ctr" defTabSz="685766">
                <a:defRPr/>
              </a:pP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Rel-15 </a:t>
              </a:r>
              <a:b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</a:b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freeze (</a:t>
              </a:r>
              <a:r>
                <a:rPr lang="en-US" sz="800" kern="0" dirty="0" err="1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incl</a:t>
              </a: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 5G SA)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965575" y="2924175"/>
              <a:ext cx="815975" cy="425450"/>
            </a:xfrm>
            <a:prstGeom prst="roundRect">
              <a:avLst/>
            </a:prstGeom>
            <a:solidFill>
              <a:srgbClr val="164F0D"/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>
              <a:lvl1pPr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  <a:t>Rel-15 late drop freeze </a:t>
              </a:r>
              <a:b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</a:br>
              <a:endParaRPr lang="en-US" altLang="zh-CN" sz="900">
                <a:solidFill>
                  <a:srgbClr val="FFFFFF"/>
                </a:solidFill>
                <a:latin typeface="Nokia Pure Text Light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98550" y="1084263"/>
              <a:ext cx="3273425" cy="455612"/>
            </a:xfrm>
            <a:prstGeom prst="rect">
              <a:avLst/>
            </a:prstGeom>
            <a:solidFill>
              <a:srgbClr val="124191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2018</a:t>
              </a:r>
            </a:p>
          </p:txBody>
        </p:sp>
        <p:sp>
          <p:nvSpPr>
            <p:cNvPr id="84" name="Rectangle 8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03313" y="1600200"/>
              <a:ext cx="784225" cy="455613"/>
            </a:xfrm>
            <a:prstGeom prst="rect">
              <a:avLst/>
            </a:prstGeom>
            <a:solidFill>
              <a:srgbClr val="98A2AE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Q1</a:t>
              </a:r>
            </a:p>
          </p:txBody>
        </p:sp>
        <p:cxnSp>
          <p:nvCxnSpPr>
            <p:cNvPr id="11294" name="Straight Connector 12"/>
            <p:cNvCxnSpPr>
              <a:cxnSpLocks/>
            </p:cNvCxnSpPr>
            <p:nvPr/>
          </p:nvCxnSpPr>
          <p:spPr bwMode="auto">
            <a:xfrm flipV="1">
              <a:off x="1077913" y="1560513"/>
              <a:ext cx="0" cy="3003550"/>
            </a:xfrm>
            <a:prstGeom prst="line">
              <a:avLst/>
            </a:prstGeom>
            <a:noFill/>
            <a:ln w="3175" algn="ctr">
              <a:solidFill>
                <a:srgbClr val="98A2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Rectangle 8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76225" y="1081088"/>
              <a:ext cx="803275" cy="455612"/>
            </a:xfrm>
            <a:prstGeom prst="rect">
              <a:avLst/>
            </a:prstGeom>
            <a:solidFill>
              <a:srgbClr val="124191"/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2017</a:t>
              </a:r>
            </a:p>
          </p:txBody>
        </p:sp>
        <p:sp>
          <p:nvSpPr>
            <p:cNvPr id="87" name="Rectangle 8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76225" y="1593850"/>
              <a:ext cx="784225" cy="455613"/>
            </a:xfrm>
            <a:prstGeom prst="rect">
              <a:avLst/>
            </a:prstGeom>
            <a:solidFill>
              <a:srgbClr val="4D5766">
                <a:lumMod val="75000"/>
              </a:srgbClr>
            </a:solidFill>
            <a:ln>
              <a:noFill/>
            </a:ln>
            <a:effectLst/>
          </p:spPr>
          <p:txBody>
            <a:bodyPr lIns="54000" tIns="54000" rIns="54000" bIns="54000" anchor="ctr"/>
            <a:lstStyle/>
            <a:p>
              <a:pPr algn="ctr" defTabSz="685766">
                <a:defRPr/>
              </a:pPr>
              <a:r>
                <a:rPr lang="en-GB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Q4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9450" y="2271713"/>
              <a:ext cx="782638" cy="519112"/>
            </a:xfrm>
            <a:prstGeom prst="roundRect">
              <a:avLst/>
            </a:prstGeom>
            <a:solidFill>
              <a:srgbClr val="4BDD33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/>
            <a:p>
              <a:pPr algn="ctr" defTabSz="685766"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 </a:t>
              </a: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Rel-15 NSA (option-3)</a:t>
              </a:r>
              <a:b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</a:b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freeze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489075" y="2271713"/>
              <a:ext cx="815975" cy="519112"/>
            </a:xfrm>
            <a:prstGeom prst="roundRect">
              <a:avLst/>
            </a:prstGeom>
            <a:solidFill>
              <a:srgbClr val="4BDD33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/>
            <a:p>
              <a:pPr algn="ctr" defTabSz="685766"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 </a:t>
              </a: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Rel-15 NSA (option-3)</a:t>
              </a:r>
              <a:b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</a:b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ASN.1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140075" y="2600325"/>
              <a:ext cx="752475" cy="519113"/>
            </a:xfrm>
            <a:prstGeom prst="roundRect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/>
            <a:p>
              <a:pPr algn="ctr" defTabSz="685766">
                <a:defRPr/>
              </a:pP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Rel-15</a:t>
              </a:r>
              <a:b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</a:b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ASN.1 (</a:t>
              </a:r>
              <a:r>
                <a:rPr lang="en-US" sz="800" kern="0" dirty="0" err="1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incl</a:t>
              </a:r>
              <a:r>
                <a:rPr lang="en-US" sz="800" kern="0" dirty="0">
                  <a:solidFill>
                    <a:srgbClr val="FFFFFF"/>
                  </a:solidFill>
                  <a:latin typeface="Nokia Pure Text Light" panose="020B0403020202020204" pitchFamily="34" charset="0"/>
                  <a:ea typeface="Nokia Pure Text Light" panose="020B0403020202020204" pitchFamily="34" charset="0"/>
                </a:rPr>
                <a:t> 5G SA)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854575" y="2924175"/>
              <a:ext cx="815975" cy="425450"/>
            </a:xfrm>
            <a:prstGeom prst="roundRect">
              <a:avLst/>
            </a:prstGeom>
            <a:solidFill>
              <a:srgbClr val="164F0D"/>
            </a:solidFill>
            <a:ln w="3175" cap="flat" cmpd="sng" algn="ctr">
              <a:noFill/>
              <a:prstDash val="solid"/>
            </a:ln>
            <a:effectLst/>
          </p:spPr>
          <p:txBody>
            <a:bodyPr lIns="54000" tIns="54000" rIns="54000" bIns="54000"/>
            <a:lstStyle>
              <a:lvl1pPr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684213"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  <a:t>Rel-15 late drop ASN.1 </a:t>
              </a:r>
              <a:br>
                <a:rPr lang="en-US" altLang="zh-CN" sz="900">
                  <a:solidFill>
                    <a:srgbClr val="FFFFFF"/>
                  </a:solidFill>
                  <a:latin typeface="Nokia Pure Text Light" pitchFamily="34" charset="0"/>
                </a:rPr>
              </a:br>
              <a:endParaRPr lang="en-US" altLang="zh-CN" sz="900">
                <a:solidFill>
                  <a:srgbClr val="FFFFFF"/>
                </a:solidFill>
                <a:latin typeface="Nokia Pure Text Light" pitchFamily="34" charset="0"/>
              </a:endParaRPr>
            </a:p>
          </p:txBody>
        </p:sp>
        <p:sp>
          <p:nvSpPr>
            <p:cNvPr id="21541" name="Rectangle: Rounded Corners 1"/>
            <p:cNvSpPr>
              <a:spLocks noChangeArrowheads="1"/>
            </p:cNvSpPr>
            <p:nvPr/>
          </p:nvSpPr>
          <p:spPr bwMode="auto">
            <a:xfrm>
              <a:off x="234950" y="2146300"/>
              <a:ext cx="5630863" cy="1243013"/>
            </a:xfrm>
            <a:prstGeom prst="roundRect">
              <a:avLst>
                <a:gd name="adj" fmla="val 16667"/>
              </a:avLst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altLang="zh-CN" sz="750"/>
            </a:p>
          </p:txBody>
        </p:sp>
        <p:sp>
          <p:nvSpPr>
            <p:cNvPr id="21542" name="TextBox 2"/>
            <p:cNvSpPr txBox="1">
              <a:spLocks noChangeArrowheads="1"/>
            </p:cNvSpPr>
            <p:nvPr/>
          </p:nvSpPr>
          <p:spPr bwMode="auto">
            <a:xfrm>
              <a:off x="854075" y="2754313"/>
              <a:ext cx="1327150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500" b="1">
                  <a:solidFill>
                    <a:srgbClr val="FF0000"/>
                  </a:solidFill>
                </a:rPr>
                <a:t>“Early drop”</a:t>
              </a:r>
              <a:endParaRPr lang="en-US" altLang="zh-CN" sz="750" b="1">
                <a:solidFill>
                  <a:srgbClr val="FF0000"/>
                </a:solidFill>
              </a:endParaRPr>
            </a:p>
          </p:txBody>
        </p:sp>
        <p:sp>
          <p:nvSpPr>
            <p:cNvPr id="21543" name="TextBox 38"/>
            <p:cNvSpPr txBox="1">
              <a:spLocks noChangeArrowheads="1"/>
            </p:cNvSpPr>
            <p:nvPr/>
          </p:nvSpPr>
          <p:spPr bwMode="auto">
            <a:xfrm>
              <a:off x="2497138" y="2308887"/>
              <a:ext cx="1293812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500" b="1" dirty="0">
                  <a:solidFill>
                    <a:srgbClr val="FF0000"/>
                  </a:solidFill>
                </a:rPr>
                <a:t>“Main drop”</a:t>
              </a:r>
              <a:endParaRPr lang="en-US" altLang="zh-CN" sz="750" b="1" dirty="0">
                <a:solidFill>
                  <a:srgbClr val="FF0000"/>
                </a:solidFill>
              </a:endParaRPr>
            </a:p>
          </p:txBody>
        </p:sp>
        <p:sp>
          <p:nvSpPr>
            <p:cNvPr id="21544" name="TextBox 39"/>
            <p:cNvSpPr txBox="1">
              <a:spLocks noChangeArrowheads="1"/>
            </p:cNvSpPr>
            <p:nvPr/>
          </p:nvSpPr>
          <p:spPr bwMode="auto">
            <a:xfrm>
              <a:off x="4189413" y="2641968"/>
              <a:ext cx="1252537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500" b="1" dirty="0">
                  <a:solidFill>
                    <a:srgbClr val="FF0000"/>
                  </a:solidFill>
                </a:rPr>
                <a:t>“Late drop”</a:t>
              </a:r>
              <a:endParaRPr lang="en-US" altLang="zh-CN" sz="7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Rectangle 71">
            <a:extLst>
              <a:ext uri="{FF2B5EF4-FFF2-40B4-BE49-F238E27FC236}"/>
            </a:extLst>
          </p:cNvPr>
          <p:cNvSpPr/>
          <p:nvPr/>
        </p:nvSpPr>
        <p:spPr>
          <a:xfrm>
            <a:off x="8126863" y="1475212"/>
            <a:ext cx="757812" cy="455613"/>
          </a:xfrm>
          <a:prstGeom prst="rect">
            <a:avLst/>
          </a:prstGeom>
          <a:solidFill>
            <a:srgbClr val="4D5766"/>
          </a:solidFill>
          <a:ln>
            <a:noFill/>
          </a:ln>
          <a:effectLst/>
        </p:spPr>
        <p:txBody>
          <a:bodyPr lIns="54000" tIns="54000" rIns="54000" bIns="54000" anchor="ctr"/>
          <a:lstStyle/>
          <a:p>
            <a:pPr algn="ctr" defTabSz="685766">
              <a:defRPr/>
            </a:pPr>
            <a:r>
              <a:rPr lang="en-GB" sz="900" kern="0" dirty="0">
                <a:solidFill>
                  <a:srgbClr val="FFFFFF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rPr>
              <a:t>Q2</a:t>
            </a:r>
          </a:p>
        </p:txBody>
      </p:sp>
      <p:sp>
        <p:nvSpPr>
          <p:cNvPr id="42" name="Rectangle: Rounded Corners 78">
            <a:extLst>
              <a:ext uri="{FF2B5EF4-FFF2-40B4-BE49-F238E27FC236}"/>
            </a:extLst>
          </p:cNvPr>
          <p:cNvSpPr/>
          <p:nvPr/>
        </p:nvSpPr>
        <p:spPr>
          <a:xfrm>
            <a:off x="8452375" y="4161184"/>
            <a:ext cx="602134" cy="431800"/>
          </a:xfrm>
          <a:prstGeom prst="roundRect">
            <a:avLst/>
          </a:prstGeom>
          <a:solidFill>
            <a:srgbClr val="FF3154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54000" tIns="54000" rIns="54000" bIns="54000"/>
          <a:lstStyle/>
          <a:p>
            <a:pPr algn="ctr" defTabSz="685766">
              <a:defRPr/>
            </a:pPr>
            <a:r>
              <a:rPr lang="en-US" sz="900" kern="0" dirty="0">
                <a:solidFill>
                  <a:srgbClr val="FFFFFF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rPr>
              <a:t>Rel-16 </a:t>
            </a:r>
            <a:br>
              <a:rPr lang="en-US" sz="900" kern="0" dirty="0">
                <a:solidFill>
                  <a:srgbClr val="FFFFFF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rPr>
            </a:br>
            <a:r>
              <a:rPr lang="en-US" sz="900" kern="0" dirty="0" smtClean="0">
                <a:solidFill>
                  <a:srgbClr val="FFFFFF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rPr>
              <a:t>ASN.1</a:t>
            </a:r>
            <a:endParaRPr lang="en-US" sz="900" kern="0" dirty="0">
              <a:solidFill>
                <a:srgbClr val="FFFFFF"/>
              </a:solidFill>
              <a:latin typeface="Nokia Pure Text Light" panose="020B0403020202020204" pitchFamily="34" charset="0"/>
              <a:ea typeface="Nokia Pure Text Light" panose="020B04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05582" y="3702336"/>
            <a:ext cx="7041200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Link </a:t>
            </a: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budget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graphicFrame>
        <p:nvGraphicFramePr>
          <p:cNvPr id="44" name="图表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066079"/>
              </p:ext>
            </p:extLst>
          </p:nvPr>
        </p:nvGraphicFramePr>
        <p:xfrm>
          <a:off x="1" y="1668780"/>
          <a:ext cx="1973579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图表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186998"/>
              </p:ext>
            </p:extLst>
          </p:nvPr>
        </p:nvGraphicFramePr>
        <p:xfrm>
          <a:off x="2072839" y="1668780"/>
          <a:ext cx="2040790" cy="244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图表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598454"/>
              </p:ext>
            </p:extLst>
          </p:nvPr>
        </p:nvGraphicFramePr>
        <p:xfrm>
          <a:off x="4488378" y="1668780"/>
          <a:ext cx="2017931" cy="244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0" name="图表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532054"/>
              </p:ext>
            </p:extLst>
          </p:nvPr>
        </p:nvGraphicFramePr>
        <p:xfrm>
          <a:off x="6698178" y="1607820"/>
          <a:ext cx="2017931" cy="2503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1" name="Title 1"/>
          <p:cNvSpPr txBox="1">
            <a:spLocks/>
          </p:cNvSpPr>
          <p:nvPr/>
        </p:nvSpPr>
        <p:spPr bwMode="auto">
          <a:xfrm>
            <a:off x="457082" y="90918"/>
            <a:ext cx="7041200" cy="73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9pPr>
          </a:lstStyle>
          <a:p>
            <a:pPr>
              <a:lnSpc>
                <a:spcPts val="2849"/>
              </a:lnSpc>
            </a:pPr>
            <a:r>
              <a:rPr lang="en-US" altLang="zh-CN" kern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Link budget</a:t>
            </a:r>
            <a:endParaRPr lang="en-US" kern="0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150418" y="801220"/>
            <a:ext cx="7685288" cy="38192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0417" y="858289"/>
            <a:ext cx="831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 smtClean="0">
                <a:ea typeface="华文细黑" pitchFamily="2" charset="-122"/>
              </a:rPr>
              <a:t>Link budget are provided for NR. See link budget templates for details</a:t>
            </a:r>
            <a:endParaRPr lang="en-US" altLang="zh-CN" sz="1100" dirty="0">
              <a:ea typeface="华文细黑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0576" y="1422559"/>
            <a:ext cx="18886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Indoor Hotspot (4GHz, TDD)</a:t>
            </a:r>
          </a:p>
        </p:txBody>
      </p:sp>
      <p:sp>
        <p:nvSpPr>
          <p:cNvPr id="5" name="矩形 4"/>
          <p:cNvSpPr/>
          <p:nvPr/>
        </p:nvSpPr>
        <p:spPr>
          <a:xfrm>
            <a:off x="2587136" y="1422558"/>
            <a:ext cx="17572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Dense Urban (4GHz, TDD)</a:t>
            </a:r>
          </a:p>
        </p:txBody>
      </p:sp>
      <p:sp>
        <p:nvSpPr>
          <p:cNvPr id="6" name="矩形 5"/>
          <p:cNvSpPr/>
          <p:nvPr/>
        </p:nvSpPr>
        <p:spPr>
          <a:xfrm>
            <a:off x="4949558" y="1408174"/>
            <a:ext cx="14798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Rural (700MHz, FDD)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651331" y="1392018"/>
            <a:ext cx="24144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Urban Macro-URLLC (700MHz, FDD)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6" name="TextBox 11"/>
          <p:cNvSpPr txBox="1"/>
          <p:nvPr/>
        </p:nvSpPr>
        <p:spPr>
          <a:xfrm>
            <a:off x="2072839" y="4283710"/>
            <a:ext cx="5146194" cy="298810"/>
          </a:xfrm>
          <a:prstGeom prst="rect">
            <a:avLst/>
          </a:prstGeom>
          <a:solidFill>
            <a:srgbClr val="FF0000"/>
          </a:solidFill>
        </p:spPr>
        <p:txBody>
          <a:bodyPr wrap="square" lIns="18000" tIns="10800" rIns="18000" bIns="10800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NR link budget for some configurations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3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 bwMode="auto">
          <a:xfrm>
            <a:off x="457082" y="90918"/>
            <a:ext cx="7041200" cy="73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9pPr>
          </a:lstStyle>
          <a:p>
            <a:pPr>
              <a:lnSpc>
                <a:spcPts val="2849"/>
              </a:lnSpc>
            </a:pPr>
            <a:r>
              <a:rPr lang="en-US" altLang="zh-CN" kern="0" smtClean="0">
                <a:latin typeface="Calibri" pitchFamily="34" charset="0"/>
                <a:ea typeface="BatangChe" pitchFamily="49" charset="-127"/>
                <a:cs typeface="Calibri" pitchFamily="34" charset="0"/>
              </a:rPr>
              <a:t>Link budget</a:t>
            </a:r>
            <a:endParaRPr lang="en-US" kern="0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150418" y="801220"/>
            <a:ext cx="7197608" cy="381928"/>
          </a:xfrm>
          <a:prstGeom prst="roundRect">
            <a:avLst>
              <a:gd name="adj" fmla="val 6566"/>
            </a:avLst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1000"/>
                </a:schemeClr>
              </a:gs>
              <a:gs pos="35000">
                <a:schemeClr val="dk1">
                  <a:tint val="37000"/>
                  <a:satMod val="300000"/>
                  <a:alpha val="43000"/>
                </a:schemeClr>
              </a:gs>
              <a:gs pos="100000">
                <a:schemeClr val="dk1">
                  <a:tint val="15000"/>
                  <a:satMod val="3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0417" y="858289"/>
            <a:ext cx="831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924" indent="-205924">
              <a:spcBef>
                <a:spcPts val="450"/>
              </a:spcBef>
              <a:buClr>
                <a:srgbClr val="FF0000"/>
              </a:buClr>
              <a:buSzPct val="80000"/>
              <a:buFont typeface="Wingdings" pitchFamily="2" charset="2"/>
              <a:buChar char="l"/>
            </a:pPr>
            <a:r>
              <a:rPr lang="en-US" altLang="zh-CN" sz="1100" dirty="0">
                <a:ea typeface="华文细黑" pitchFamily="2" charset="-122"/>
              </a:rPr>
              <a:t>Link budget are provided for </a:t>
            </a:r>
            <a:r>
              <a:rPr lang="en-US" altLang="zh-CN" sz="1100" dirty="0" smtClean="0">
                <a:ea typeface="华文细黑" pitchFamily="2" charset="-122"/>
              </a:rPr>
              <a:t>LTE</a:t>
            </a:r>
            <a:r>
              <a:rPr lang="en-US" altLang="zh-CN" sz="1100" dirty="0">
                <a:ea typeface="华文细黑" pitchFamily="2" charset="-122"/>
              </a:rPr>
              <a:t>. See link budget templates for details</a:t>
            </a:r>
          </a:p>
        </p:txBody>
      </p:sp>
      <p:sp>
        <p:nvSpPr>
          <p:cNvPr id="6" name="矩形 5"/>
          <p:cNvSpPr/>
          <p:nvPr/>
        </p:nvSpPr>
        <p:spPr>
          <a:xfrm>
            <a:off x="1010603" y="1276303"/>
            <a:ext cx="14798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Rural (700MHz, FDD)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444147" y="1272236"/>
            <a:ext cx="22926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Urban </a:t>
            </a:r>
            <a:r>
              <a:rPr lang="en-US" altLang="zh-CN" b="1" dirty="0" smtClean="0">
                <a:solidFill>
                  <a:srgbClr val="000000"/>
                </a:solidFill>
              </a:rPr>
              <a:t>Macro-</a:t>
            </a:r>
            <a:r>
              <a:rPr lang="en-US" altLang="zh-CN" b="1" dirty="0" err="1" smtClean="0">
                <a:solidFill>
                  <a:srgbClr val="000000"/>
                </a:solidFill>
              </a:rPr>
              <a:t>eMTC</a:t>
            </a:r>
            <a:r>
              <a:rPr lang="en-US" altLang="zh-CN" b="1" dirty="0" smtClean="0">
                <a:solidFill>
                  <a:srgbClr val="000000"/>
                </a:solidFill>
              </a:rPr>
              <a:t> (</a:t>
            </a:r>
            <a:r>
              <a:rPr lang="en-US" altLang="zh-CN" b="1" dirty="0">
                <a:solidFill>
                  <a:srgbClr val="000000"/>
                </a:solidFill>
              </a:rPr>
              <a:t>700MHz, FDD</a:t>
            </a:r>
            <a:r>
              <a:rPr lang="en-US" altLang="zh-CN" b="1" dirty="0" smtClean="0">
                <a:solidFill>
                  <a:srgbClr val="000000"/>
                </a:solidFill>
              </a:rPr>
              <a:t>)</a:t>
            </a:r>
            <a:endParaRPr lang="zh-CN" altLang="en-US" b="1" dirty="0"/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130862"/>
              </p:ext>
            </p:extLst>
          </p:nvPr>
        </p:nvGraphicFramePr>
        <p:xfrm>
          <a:off x="123032" y="1406648"/>
          <a:ext cx="2809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906430"/>
              </p:ext>
            </p:extLst>
          </p:nvPr>
        </p:nvGraphicFramePr>
        <p:xfrm>
          <a:off x="5877169" y="1414935"/>
          <a:ext cx="2809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681095"/>
              </p:ext>
            </p:extLst>
          </p:nvPr>
        </p:nvGraphicFramePr>
        <p:xfrm>
          <a:off x="3128479" y="1397076"/>
          <a:ext cx="2809875" cy="2922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矩形 20"/>
          <p:cNvSpPr/>
          <p:nvPr/>
        </p:nvSpPr>
        <p:spPr>
          <a:xfrm>
            <a:off x="3756702" y="1272237"/>
            <a:ext cx="23647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Urban </a:t>
            </a:r>
            <a:r>
              <a:rPr lang="en-US" altLang="zh-CN" b="1" dirty="0" smtClean="0">
                <a:solidFill>
                  <a:srgbClr val="000000"/>
                </a:solidFill>
              </a:rPr>
              <a:t>Macro-NB-IoT (</a:t>
            </a:r>
            <a:r>
              <a:rPr lang="en-US" altLang="zh-CN" b="1" dirty="0">
                <a:solidFill>
                  <a:srgbClr val="000000"/>
                </a:solidFill>
              </a:rPr>
              <a:t>700MHz, FDD</a:t>
            </a:r>
            <a:r>
              <a:rPr lang="en-US" altLang="zh-CN" b="1" dirty="0" smtClean="0">
                <a:solidFill>
                  <a:srgbClr val="000000"/>
                </a:solidFill>
              </a:rPr>
              <a:t>)</a:t>
            </a:r>
            <a:endParaRPr lang="zh-CN" altLang="en-US" b="1" dirty="0"/>
          </a:p>
        </p:txBody>
      </p:sp>
      <p:sp>
        <p:nvSpPr>
          <p:cNvPr id="13" name="TextBox 11"/>
          <p:cNvSpPr txBox="1"/>
          <p:nvPr/>
        </p:nvSpPr>
        <p:spPr>
          <a:xfrm>
            <a:off x="2072839" y="4283710"/>
            <a:ext cx="5146194" cy="298810"/>
          </a:xfrm>
          <a:prstGeom prst="rect">
            <a:avLst/>
          </a:prstGeom>
          <a:solidFill>
            <a:srgbClr val="FF0000"/>
          </a:solidFill>
        </p:spPr>
        <p:txBody>
          <a:bodyPr wrap="square" lIns="18000" tIns="10800" rIns="18000" bIns="10800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LTE link budget for some configurations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7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03188" y="179388"/>
            <a:ext cx="8304212" cy="554037"/>
          </a:xfrm>
        </p:spPr>
        <p:txBody>
          <a:bodyPr/>
          <a:lstStyle/>
          <a:p>
            <a:pPr algn="l"/>
            <a:r>
              <a:rPr lang="en-US" altLang="zh-CN" sz="3000" dirty="0" smtClean="0">
                <a:ea typeface="BatangChe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6377245" y="1548471"/>
            <a:ext cx="2597660" cy="2555632"/>
          </a:xfrm>
          <a:prstGeom prst="roundRect">
            <a:avLst>
              <a:gd name="adj" fmla="val 115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64463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4339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48" y="2909655"/>
            <a:ext cx="19643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development and submission towards IMT-2020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5927" y="1556722"/>
            <a:ext cx="253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</a:rPr>
              <a:t>4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871556" y="2952764"/>
            <a:ext cx="1928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 smtClean="0">
                <a:solidFill>
                  <a:schemeClr val="bg1"/>
                </a:solidFill>
              </a:rPr>
              <a:t>Conclusion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2228423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721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25476" y="2952765"/>
            <a:ext cx="1852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technology for IMT-2020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430283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8010" y="2111597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62517" y="2953840"/>
            <a:ext cx="1928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self evaluation towards IMT-2020</a:t>
            </a:r>
          </a:p>
        </p:txBody>
      </p:sp>
    </p:spTree>
    <p:extLst>
      <p:ext uri="{BB962C8B-B14F-4D97-AF65-F5344CB8AC3E}">
        <p14:creationId xmlns:p14="http://schemas.microsoft.com/office/powerpoint/2010/main" val="955907268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6898169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  <a:t>3GPP Compliance to</a:t>
            </a:r>
            <a:b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</a:b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Service and Spectrum Requirement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578" y="929944"/>
          <a:ext cx="8197074" cy="1356007"/>
        </p:xfrm>
        <a:graphic>
          <a:graphicData uri="http://schemas.openxmlformats.org/drawingml/2006/table">
            <a:tbl>
              <a:tblPr/>
              <a:tblGrid>
                <a:gridCol w="696169"/>
                <a:gridCol w="3058855"/>
                <a:gridCol w="2282853"/>
                <a:gridCol w="2159197"/>
              </a:tblGrid>
              <a:tr h="15997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endParaRPr lang="en-GB" sz="1000" b="1" kern="100" dirty="0">
                        <a:latin typeface="Calibri" pitchFamily="34" charset="0"/>
                        <a:ea typeface="SimSun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r>
                        <a:rPr lang="en-GB" sz="1000" b="1" kern="100" dirty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S</a:t>
                      </a:r>
                      <a:r>
                        <a:rPr lang="en-GB" sz="1000" b="1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ervice</a:t>
                      </a:r>
                      <a:r>
                        <a:rPr lang="en-GB" sz="1000" b="1" kern="100" dirty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 capability requirements</a:t>
                      </a:r>
                      <a:endParaRPr lang="zh-CN" sz="1000" b="1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r>
                        <a:rPr lang="en-US" altLang="zh-CN" sz="1000" b="1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SRIT</a:t>
                      </a:r>
                      <a:r>
                        <a:rPr lang="en-US" altLang="zh-CN" sz="1000" b="1" kern="100" baseline="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 (NR+LTE)</a:t>
                      </a:r>
                      <a:endParaRPr lang="zh-CN" sz="1000" b="1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r>
                        <a:rPr lang="en-US" altLang="zh-CN" sz="1000" b="1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NR RIT</a:t>
                      </a:r>
                      <a:endParaRPr lang="zh-CN" sz="1000" b="1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029"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b="1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5</a:t>
                      </a:r>
                      <a:r>
                        <a:rPr lang="en-GB" sz="1000" b="1" kern="100" dirty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.2.4.1</a:t>
                      </a:r>
                      <a:r>
                        <a:rPr lang="en-GB" sz="1000" b="1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.1</a:t>
                      </a:r>
                      <a:endParaRPr lang="zh-CN" sz="1000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b="1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Support for wide range of services</a:t>
                      </a:r>
                      <a:endParaRPr lang="zh-CN" sz="1000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Is the proposal able to support a range of services across </a:t>
                      </a:r>
                      <a:r>
                        <a:rPr lang="en-GB" sz="1000" kern="100" dirty="0">
                          <a:latin typeface="Calibri" pitchFamily="34" charset="0"/>
                          <a:ea typeface="Malgun Gothic"/>
                          <a:cs typeface="Calibri" pitchFamily="34" charset="0"/>
                        </a:rPr>
                        <a:t>different</a:t>
                      </a:r>
                      <a:r>
                        <a:rPr lang="en-GB" sz="1000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 usage scenarios (</a:t>
                      </a:r>
                      <a:r>
                        <a:rPr lang="en-GB" sz="1000" kern="100" dirty="0" err="1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eMBB</a:t>
                      </a:r>
                      <a:r>
                        <a:rPr lang="en-GB" sz="1000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, URLLC, and </a:t>
                      </a:r>
                      <a:r>
                        <a:rPr lang="en-GB" sz="1000" kern="100" dirty="0" err="1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mMTC</a:t>
                      </a:r>
                      <a:r>
                        <a:rPr lang="en-GB" sz="1000" kern="100" dirty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)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?: 	</a:t>
                      </a:r>
                      <a:r>
                        <a:rPr lang="en-GB" sz="1000" kern="100" dirty="0" smtClean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YES/NO</a:t>
                      </a:r>
                    </a:p>
                    <a:p>
                      <a:pPr marL="0" marR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lang="en-GB" altLang="zh-CN" sz="1000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Specify which usage scenarios (</a:t>
                      </a:r>
                      <a:r>
                        <a:rPr lang="en-GB" altLang="zh-CN" sz="1000" kern="100" dirty="0" err="1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eMBB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, URLLC, and </a:t>
                      </a:r>
                      <a:r>
                        <a:rPr lang="en-GB" altLang="zh-CN" sz="1000" kern="100" dirty="0" err="1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mMTC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) the 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SimSun"/>
                          <a:cs typeface="Calibri" pitchFamily="34" charset="0"/>
                        </a:rPr>
                        <a:t>candidate RIT or candidate SRIT can 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support.</a:t>
                      </a:r>
                      <a:r>
                        <a:rPr lang="en-GB" altLang="zh-CN" sz="1000" kern="100" baseline="300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 </a:t>
                      </a:r>
                      <a:endParaRPr lang="zh-CN" altLang="zh-CN" sz="1000" kern="100" dirty="0" smtClean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kumimoji="0" lang="en-GB" altLang="zh-CN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SRIT can support </a:t>
                      </a:r>
                      <a:r>
                        <a:rPr lang="en-GB" altLang="zh-CN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eMBB</a:t>
                      </a: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URLLC and </a:t>
                      </a:r>
                      <a:r>
                        <a:rPr lang="en-GB" altLang="zh-CN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mMTC</a:t>
                      </a: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usage scenarios.</a:t>
                      </a:r>
                      <a:endParaRPr lang="zh-CN" altLang="zh-CN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kumimoji="0" lang="en-GB" altLang="zh-CN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188085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NR RIT can support </a:t>
                      </a:r>
                      <a:r>
                        <a:rPr lang="en-GB" altLang="zh-CN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eMBB</a:t>
                      </a: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URLLC and </a:t>
                      </a:r>
                      <a:r>
                        <a:rPr lang="en-GB" altLang="zh-CN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mMTC</a:t>
                      </a:r>
                      <a:r>
                        <a:rPr lang="en-GB" altLang="zh-CN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usage scenarios.</a:t>
                      </a:r>
                      <a:endParaRPr lang="zh-CN" altLang="zh-CN" sz="800" kern="100" dirty="0" smtClean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21150" y="2295161"/>
          <a:ext cx="8197498" cy="2270169"/>
        </p:xfrm>
        <a:graphic>
          <a:graphicData uri="http://schemas.openxmlformats.org/drawingml/2006/table">
            <a:tbl>
              <a:tblPr/>
              <a:tblGrid>
                <a:gridCol w="696596"/>
                <a:gridCol w="3059713"/>
                <a:gridCol w="2281994"/>
                <a:gridCol w="2159195"/>
              </a:tblGrid>
              <a:tr h="15997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endParaRPr lang="fr-FR" sz="1000" b="1" kern="100" dirty="0">
                        <a:latin typeface="Calibri" pitchFamily="34" charset="0"/>
                        <a:ea typeface="SimSun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fr-FR" sz="1000" b="1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Spectrum capability requirements</a:t>
                      </a:r>
                      <a:endParaRPr lang="zh-CN" sz="1000" b="1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r>
                        <a:rPr lang="en-US" altLang="zh-CN" sz="1000" b="1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SRIT</a:t>
                      </a:r>
                      <a:r>
                        <a:rPr lang="en-US" altLang="zh-CN" sz="1000" b="1" kern="100" baseline="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 (NR+LTE)</a:t>
                      </a:r>
                      <a:endParaRPr lang="zh-CN" sz="1000" b="1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400"/>
                        </a:spcBef>
                        <a:spcAft>
                          <a:spcPts val="400"/>
                        </a:spcAft>
                        <a:tabLst>
                          <a:tab pos="1188085" algn="l"/>
                        </a:tabLst>
                      </a:pPr>
                      <a:r>
                        <a:rPr lang="en-US" altLang="zh-CN" sz="1000" b="1" kern="100" dirty="0" smtClean="0">
                          <a:latin typeface="Calibri" pitchFamily="34" charset="0"/>
                          <a:ea typeface="MS Mincho"/>
                          <a:cs typeface="Calibri" pitchFamily="34" charset="0"/>
                        </a:rPr>
                        <a:t>NR RIT</a:t>
                      </a:r>
                      <a:endParaRPr lang="zh-CN" sz="1000" b="1" kern="100" dirty="0">
                        <a:latin typeface="Calibri" pitchFamily="34" charset="0"/>
                        <a:ea typeface="MS Mincho"/>
                        <a:cs typeface="Calibri" pitchFamily="34" charset="0"/>
                      </a:endParaRPr>
                    </a:p>
                  </a:txBody>
                  <a:tcPr marL="51422" marR="5142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119"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fr-FR" sz="1000" b="1" kern="100" dirty="0">
                          <a:latin typeface="Calibri" pitchFamily="34" charset="0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fr-FR" sz="1000" b="1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.2.4.2.1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b="1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Frequency bands</a:t>
                      </a:r>
                      <a:r>
                        <a:rPr lang="en-GB" sz="1000" b="1" kern="100" dirty="0">
                          <a:latin typeface="Calibri" pitchFamily="34" charset="0"/>
                          <a:ea typeface="宋体"/>
                          <a:cs typeface="Times New Roman"/>
                        </a:rPr>
                        <a:t> identified for IMT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Is the proposal able to utilize at least one</a:t>
                      </a:r>
                      <a:r>
                        <a:rPr lang="en-GB" sz="1000" kern="100" dirty="0">
                          <a:latin typeface="Calibri" pitchFamily="34" charset="0"/>
                          <a:ea typeface="宋体"/>
                          <a:cs typeface="Times New Roman"/>
                        </a:rPr>
                        <a:t> frequency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 band identified for IMT</a:t>
                      </a:r>
                      <a:r>
                        <a:rPr lang="en-GB" sz="1000" kern="100" dirty="0">
                          <a:latin typeface="Calibri" pitchFamily="34" charset="0"/>
                          <a:ea typeface="宋体"/>
                          <a:cs typeface="Times New Roman"/>
                        </a:rPr>
                        <a:t> in the ITU Radio Regulations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?: 	</a:t>
                      </a:r>
                      <a:r>
                        <a:rPr lang="fr-FR" sz="1000" kern="100" dirty="0">
                          <a:latin typeface="Calibri" pitchFamily="34" charset="0"/>
                          <a:ea typeface="SimSun"/>
                          <a:cs typeface="Times New Roman"/>
                          <a:sym typeface="Times New Roman"/>
                        </a:rPr>
                        <a:t></a:t>
                      </a:r>
                      <a:r>
                        <a:rPr lang="fr-FR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000" i="0" kern="100" dirty="0">
                          <a:solidFill>
                            <a:schemeClr val="tx1"/>
                          </a:solidFill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000" kern="100" dirty="0" smtClean="0">
                          <a:latin typeface="Calibri" pitchFamily="34" charset="0"/>
                          <a:ea typeface="SimSun"/>
                          <a:cs typeface="Times New Roman"/>
                        </a:rPr>
                        <a:t>/NO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Specify in which band(s) the candidate RIT or candidate SRIT can be deployed</a:t>
                      </a:r>
                      <a:r>
                        <a:rPr lang="en-GB" sz="1000" kern="100" dirty="0" smtClean="0">
                          <a:latin typeface="Calibri" pitchFamily="34" charset="0"/>
                          <a:ea typeface="SimSun"/>
                          <a:cs typeface="Times New Roman"/>
                        </a:rPr>
                        <a:t>.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kumimoji="0" lang="en-GB" altLang="zh-CN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US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LTE RIT supports the IMT band from </a:t>
                      </a: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450 MHz to 5925 </a:t>
                      </a:r>
                      <a:r>
                        <a:rPr kumimoji="0" lang="en-GB" altLang="zh-CN" sz="1000" b="0" i="1" u="none" strike="noStrike" kern="1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MHz</a:t>
                      </a:r>
                      <a:r>
                        <a:rPr kumimoji="0" lang="en-GB" altLang="zh-CN" sz="1000" b="0" i="1" u="none" strike="noStrike" kern="1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.</a:t>
                      </a: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NR RIT supports the IMT band from </a:t>
                      </a:r>
                      <a:r>
                        <a:rPr lang="en-GB" altLang="zh-CN" sz="1000" i="1" kern="100" dirty="0" smtClean="0">
                          <a:solidFill>
                            <a:srgbClr val="FF0000"/>
                          </a:solidFill>
                          <a:latin typeface="+mn-lt"/>
                          <a:ea typeface="宋体"/>
                          <a:cs typeface="Times New Roman"/>
                        </a:rPr>
                        <a:t>663 MHz to 5000 </a:t>
                      </a:r>
                      <a:r>
                        <a:rPr lang="en-GB" altLang="zh-CN" sz="1000" i="1" kern="100" dirty="0" err="1" smtClean="0">
                          <a:solidFill>
                            <a:srgbClr val="FF0000"/>
                          </a:solidFill>
                          <a:latin typeface="+mn-lt"/>
                          <a:ea typeface="宋体"/>
                          <a:cs typeface="Times New Roman"/>
                        </a:rPr>
                        <a:t>MHz.</a:t>
                      </a: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See Section </a:t>
                      </a:r>
                      <a:r>
                        <a:rPr kumimoji="0" lang="en-US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5.2.3.2.8.3 in characteristics template for details.</a:t>
                      </a:r>
                      <a:endParaRPr lang="zh-CN" sz="7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lang="en-GB" altLang="zh-CN" sz="1000" i="1" kern="100" dirty="0" smtClean="0">
                          <a:solidFill>
                            <a:srgbClr val="0000FF"/>
                          </a:solidFill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lang="en-US" altLang="zh-CN" sz="1000" i="1" kern="100" dirty="0" smtClean="0">
                          <a:latin typeface="+mj-lt"/>
                          <a:ea typeface="宋体"/>
                          <a:cs typeface="Times New Roman"/>
                        </a:rPr>
                        <a:t>NR RIT supports</a:t>
                      </a:r>
                      <a:r>
                        <a:rPr lang="en-US" altLang="zh-CN" sz="1000" i="1" kern="100" baseline="0" dirty="0" smtClean="0">
                          <a:latin typeface="+mj-lt"/>
                          <a:ea typeface="宋体"/>
                          <a:cs typeface="Times New Roman"/>
                        </a:rPr>
                        <a:t> the IMT band </a:t>
                      </a:r>
                      <a:r>
                        <a:rPr lang="en-US" altLang="zh-CN" sz="1000" i="1" kern="100" dirty="0" smtClean="0">
                          <a:solidFill>
                            <a:schemeClr val="tx1"/>
                          </a:solidFill>
                          <a:latin typeface="+mj-lt"/>
                          <a:ea typeface="宋体"/>
                          <a:cs typeface="Times New Roman"/>
                        </a:rPr>
                        <a:t>from </a:t>
                      </a:r>
                      <a:r>
                        <a:rPr lang="en-GB" altLang="zh-CN" sz="1000" i="1" kern="100" dirty="0" smtClean="0">
                          <a:solidFill>
                            <a:srgbClr val="FF0000"/>
                          </a:solidFill>
                          <a:latin typeface="+mj-lt"/>
                          <a:ea typeface="宋体"/>
                          <a:cs typeface="Times New Roman"/>
                        </a:rPr>
                        <a:t>663 MHz to 5000 MHz, including 3.3-3.8; 3.3-4.2 GHz</a:t>
                      </a:r>
                      <a:r>
                        <a:rPr lang="en-GB" altLang="zh-CN" sz="1000" i="1" kern="100" dirty="0" smtClean="0">
                          <a:solidFill>
                            <a:schemeClr val="tx1"/>
                          </a:solidFill>
                          <a:latin typeface="+mj-lt"/>
                          <a:ea typeface="宋体"/>
                          <a:cs typeface="Times New Roman"/>
                        </a:rPr>
                        <a:t>. See Section </a:t>
                      </a:r>
                      <a:r>
                        <a:rPr lang="en-US" altLang="zh-CN" sz="1000" i="1" kern="100" dirty="0" smtClean="0">
                          <a:solidFill>
                            <a:schemeClr val="tx1"/>
                          </a:solidFill>
                          <a:latin typeface="+mj-lt"/>
                          <a:ea typeface="宋体"/>
                          <a:cs typeface="Times New Roman"/>
                        </a:rPr>
                        <a:t>5.2.3.2.8.3 in characteristics template for NR RIT for details.</a:t>
                      </a: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endParaRPr lang="zh-CN" sz="7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76072"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fr-FR" sz="1000" b="1" kern="100">
                          <a:latin typeface="Calibri" pitchFamily="34" charset="0"/>
                          <a:ea typeface="Malgun Gothic"/>
                          <a:cs typeface="Times New Roman"/>
                        </a:rPr>
                        <a:t>5</a:t>
                      </a:r>
                      <a:r>
                        <a:rPr lang="fr-FR" sz="1000" b="1" kern="100">
                          <a:latin typeface="Calibri" pitchFamily="34" charset="0"/>
                          <a:ea typeface="SimSun"/>
                          <a:cs typeface="Times New Roman"/>
                        </a:rPr>
                        <a:t>.2.4.2.2</a:t>
                      </a:r>
                      <a:endParaRPr lang="zh-CN" sz="1000" kern="100">
                        <a:latin typeface="Calibri" pitchFamily="34" charset="0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b="1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Higher Frequency range/band(s)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Is the proposal able to utilize</a:t>
                      </a:r>
                      <a:r>
                        <a:rPr lang="en-GB" sz="1000" kern="100" dirty="0">
                          <a:latin typeface="Calibri" pitchFamily="34" charset="0"/>
                          <a:ea typeface="Malgun Gothic"/>
                          <a:cs typeface="Times New Roman"/>
                        </a:rPr>
                        <a:t> the higher frequency range/band(s) </a:t>
                      </a:r>
                      <a:r>
                        <a:rPr lang="en-GB" sz="1000" kern="100" dirty="0">
                          <a:latin typeface="Calibri" pitchFamily="34" charset="0"/>
                          <a:ea typeface="宋体"/>
                          <a:cs typeface="Times New Roman"/>
                        </a:rPr>
                        <a:t>above </a:t>
                      </a:r>
                      <a:r>
                        <a:rPr lang="en-GB" sz="1000" kern="100" dirty="0">
                          <a:latin typeface="Calibri" pitchFamily="34" charset="0"/>
                          <a:ea typeface="Malgun Gothic"/>
                          <a:cs typeface="Times New Roman"/>
                        </a:rPr>
                        <a:t>24.25 GHz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?:	</a:t>
                      </a:r>
                      <a:r>
                        <a:rPr lang="fr-FR" sz="1000" kern="100" dirty="0">
                          <a:latin typeface="Calibri" pitchFamily="34" charset="0"/>
                          <a:ea typeface="SimSun"/>
                          <a:cs typeface="Times New Roman"/>
                          <a:sym typeface="Times New Roman"/>
                        </a:rPr>
                        <a:t></a:t>
                      </a:r>
                      <a:r>
                        <a:rPr lang="en-GB" sz="1000" i="1" kern="100" dirty="0">
                          <a:solidFill>
                            <a:srgbClr val="0000FF"/>
                          </a:solidFill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GB" sz="1000" kern="100" dirty="0">
                          <a:latin typeface="Calibri" pitchFamily="34" charset="0"/>
                          <a:ea typeface="SimSun"/>
                          <a:cs typeface="Times New Roman"/>
                        </a:rPr>
                        <a:t>Specify in which band(s) the candidate RIT or candidate SRIT can be deployed</a:t>
                      </a:r>
                      <a:r>
                        <a:rPr lang="en-GB" sz="1000" kern="100" dirty="0" smtClean="0">
                          <a:latin typeface="Calibri" pitchFamily="34" charset="0"/>
                          <a:ea typeface="SimSun"/>
                          <a:cs typeface="Times New Roman"/>
                        </a:rPr>
                        <a:t>. (NOTE 1)</a:t>
                      </a:r>
                      <a:endParaRPr lang="zh-CN" sz="1000" kern="100" dirty="0">
                        <a:latin typeface="Calibri" pitchFamily="34" charset="0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GB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kumimoji="0" lang="en-GB" altLang="zh-CN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kumimoji="0" lang="en-US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NR RIT supports </a:t>
                      </a:r>
                      <a:r>
                        <a:rPr kumimoji="0" lang="en-US" altLang="zh-CN" sz="1000" b="0" i="1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Times New Roman"/>
                        </a:rPr>
                        <a:t>24.25-27.5; 27.5-28.35; 26.5-29.5; 37-40 GHz.</a:t>
                      </a: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  <a:defRPr/>
                      </a:pPr>
                      <a:r>
                        <a:rPr lang="en-GB" altLang="zh-CN" sz="1000" i="1" kern="100" dirty="0" smtClean="0">
                          <a:solidFill>
                            <a:srgbClr val="0000FF"/>
                          </a:solidFill>
                          <a:latin typeface="Calibri" pitchFamily="34" charset="0"/>
                          <a:ea typeface="SimSun"/>
                          <a:cs typeface="Times New Roman"/>
                        </a:rPr>
                        <a:t>YES</a:t>
                      </a:r>
                      <a:r>
                        <a:rPr lang="en-GB" altLang="zh-CN" sz="1000" kern="100" dirty="0" smtClean="0">
                          <a:latin typeface="Calibri" pitchFamily="34" charset="0"/>
                          <a:ea typeface="SimSun"/>
                          <a:cs typeface="Times New Roman"/>
                        </a:rPr>
                        <a:t> </a:t>
                      </a: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altLang="zh-CN" sz="1000" i="1" kern="100" dirty="0" smtClean="0">
                          <a:solidFill>
                            <a:schemeClr val="tx1"/>
                          </a:solidFill>
                          <a:latin typeface="+mj-lt"/>
                          <a:ea typeface="宋体"/>
                          <a:cs typeface="Times New Roman"/>
                        </a:rPr>
                        <a:t>NR RIT supports </a:t>
                      </a:r>
                      <a:r>
                        <a:rPr lang="en-US" altLang="zh-CN" sz="1000" i="1" kern="100" dirty="0" smtClean="0">
                          <a:solidFill>
                            <a:srgbClr val="FF0000"/>
                          </a:solidFill>
                          <a:latin typeface="+mj-lt"/>
                          <a:ea typeface="宋体"/>
                          <a:cs typeface="Times New Roman"/>
                        </a:rPr>
                        <a:t>24.25-27.5; 27.5-28.35; 26.5-29.5;</a:t>
                      </a:r>
                      <a:r>
                        <a:rPr lang="en-US" altLang="zh-CN" sz="1000" i="1" kern="100" baseline="0" dirty="0" smtClean="0">
                          <a:solidFill>
                            <a:srgbClr val="FF0000"/>
                          </a:solidFill>
                          <a:latin typeface="+mj-lt"/>
                          <a:ea typeface="宋体"/>
                          <a:cs typeface="Times New Roman"/>
                        </a:rPr>
                        <a:t> 37-40 GHz.</a:t>
                      </a:r>
                      <a:endParaRPr lang="en-US" altLang="zh-CN" sz="1000" i="1" kern="100" dirty="0" smtClean="0">
                        <a:solidFill>
                          <a:srgbClr val="FF0000"/>
                        </a:solidFill>
                        <a:latin typeface="+mj-lt"/>
                        <a:ea typeface="宋体"/>
                        <a:cs typeface="Times New Roman"/>
                      </a:endParaRPr>
                    </a:p>
                    <a:p>
                      <a:pPr hangingPunct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endParaRPr lang="zh-CN" sz="7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641" marR="456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83290" y="4558194"/>
            <a:ext cx="81762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tabLst>
                <a:tab pos="135219" algn="l"/>
                <a:tab pos="405181" algn="l"/>
                <a:tab pos="675142" algn="l"/>
                <a:tab pos="945104" algn="l"/>
                <a:tab pos="1215066" algn="l"/>
                <a:tab pos="1485028" algn="l"/>
                <a:tab pos="1754989" algn="l"/>
              </a:tabLst>
            </a:pPr>
            <a:r>
              <a:rPr lang="en-GB" altLang="zh-CN" sz="900" kern="100" dirty="0">
                <a:latin typeface="Calibri" pitchFamily="34" charset="0"/>
                <a:ea typeface="Malgun Gothic"/>
                <a:cs typeface="Times New Roman"/>
              </a:rPr>
              <a:t>NOTE 1 – In the case of the candidate SRIT, at least one of the component RITs need to fulfil this requirement.</a:t>
            </a:r>
            <a:endParaRPr lang="zh-CN" altLang="zh-CN" sz="900" kern="100" dirty="0">
              <a:latin typeface="Calibri" pitchFamily="34" charset="0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77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图表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437721"/>
              </p:ext>
            </p:extLst>
          </p:nvPr>
        </p:nvGraphicFramePr>
        <p:xfrm>
          <a:off x="5063531" y="2227850"/>
          <a:ext cx="3459126" cy="1527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9" name="图表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902985"/>
              </p:ext>
            </p:extLst>
          </p:nvPr>
        </p:nvGraphicFramePr>
        <p:xfrm>
          <a:off x="5084126" y="970806"/>
          <a:ext cx="3438530" cy="125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8" name="图表 1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346433"/>
              </p:ext>
            </p:extLst>
          </p:nvPr>
        </p:nvGraphicFramePr>
        <p:xfrm>
          <a:off x="5697946" y="3755319"/>
          <a:ext cx="2818959" cy="96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4" name="图表 113"/>
          <p:cNvGraphicFramePr/>
          <p:nvPr>
            <p:extLst>
              <p:ext uri="{D42A27DB-BD31-4B8C-83A1-F6EECF244321}">
                <p14:modId xmlns:p14="http://schemas.microsoft.com/office/powerpoint/2010/main" val="3074840781"/>
              </p:ext>
            </p:extLst>
          </p:nvPr>
        </p:nvGraphicFramePr>
        <p:xfrm>
          <a:off x="2742486" y="2787091"/>
          <a:ext cx="1076045" cy="942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图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689856"/>
              </p:ext>
            </p:extLst>
          </p:nvPr>
        </p:nvGraphicFramePr>
        <p:xfrm>
          <a:off x="3783417" y="975401"/>
          <a:ext cx="1302980" cy="1147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图表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846412"/>
              </p:ext>
            </p:extLst>
          </p:nvPr>
        </p:nvGraphicFramePr>
        <p:xfrm>
          <a:off x="2714014" y="975400"/>
          <a:ext cx="1067670" cy="1147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4" name="图表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587369"/>
              </p:ext>
            </p:extLst>
          </p:nvPr>
        </p:nvGraphicFramePr>
        <p:xfrm>
          <a:off x="1542437" y="975399"/>
          <a:ext cx="1171109" cy="151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2" name="图表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843907"/>
              </p:ext>
            </p:extLst>
          </p:nvPr>
        </p:nvGraphicFramePr>
        <p:xfrm>
          <a:off x="460445" y="975399"/>
          <a:ext cx="1159619" cy="152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081" y="39339"/>
            <a:ext cx="7132548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  <a:t>3GPP Compliance to</a:t>
            </a:r>
            <a:b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</a:b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Technical Performance Requirement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622" y="987335"/>
            <a:ext cx="828635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Peak data rate (</a:t>
            </a:r>
            <a:r>
              <a:rPr lang="en-US" altLang="zh-CN" sz="787" dirty="0" err="1">
                <a:ea typeface="华文细黑" pitchFamily="2" charset="-122"/>
              </a:rPr>
              <a:t>Gbit</a:t>
            </a:r>
            <a:r>
              <a:rPr lang="en-US" altLang="zh-CN" sz="787" dirty="0">
                <a:ea typeface="华文细黑" pitchFamily="2" charset="-122"/>
              </a:rPr>
              <a:t>/s)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3349" y="965909"/>
            <a:ext cx="9786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Peak spectral efficiency (bit/s/Hz)</a:t>
            </a:r>
            <a:endParaRPr lang="zh-CN" altLang="en-US" sz="750" dirty="0" err="1">
              <a:ea typeface="华文细黑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0136" y="1975234"/>
            <a:ext cx="1864561" cy="215516"/>
            <a:chOff x="859458" y="2660562"/>
            <a:chExt cx="2486729" cy="287429"/>
          </a:xfrm>
        </p:grpSpPr>
        <p:sp>
          <p:nvSpPr>
            <p:cNvPr id="8" name="文本框 7"/>
            <p:cNvSpPr txBox="1"/>
            <p:nvPr/>
          </p:nvSpPr>
          <p:spPr>
            <a:xfrm>
              <a:off x="859458" y="2661478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73518" y="2663309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95760" y="2660562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28870" y="2662393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83633" y="944483"/>
            <a:ext cx="9070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User experienced data rate (</a:t>
            </a:r>
            <a:r>
              <a:rPr lang="en-US" altLang="zh-CN" sz="750" dirty="0" err="1">
                <a:ea typeface="华文细黑" pitchFamily="2" charset="-122"/>
              </a:rPr>
              <a:t>Mbit</a:t>
            </a:r>
            <a:r>
              <a:rPr lang="en-US" altLang="zh-CN" sz="750" dirty="0">
                <a:ea typeface="华文细黑" pitchFamily="2" charset="-122"/>
              </a:rPr>
              <a:t>/s)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97633" y="944551"/>
            <a:ext cx="1046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Area traffic capacity (</a:t>
            </a:r>
            <a:r>
              <a:rPr lang="en-US" altLang="zh-CN" sz="750" dirty="0" err="1">
                <a:ea typeface="华文细黑" pitchFamily="2" charset="-122"/>
              </a:rPr>
              <a:t>Mbit</a:t>
            </a:r>
            <a:r>
              <a:rPr lang="en-US" altLang="zh-CN" sz="750" dirty="0">
                <a:ea typeface="华文细黑" pitchFamily="2" charset="-122"/>
              </a:rPr>
              <a:t>/s/m</a:t>
            </a:r>
            <a:r>
              <a:rPr lang="en-US" altLang="zh-CN" sz="750" baseline="30000" dirty="0">
                <a:ea typeface="华文细黑" pitchFamily="2" charset="-122"/>
              </a:rPr>
              <a:t>2</a:t>
            </a:r>
            <a:r>
              <a:rPr lang="en-US" altLang="zh-CN" sz="750" dirty="0">
                <a:ea typeface="华文细黑" pitchFamily="2" charset="-122"/>
              </a:rPr>
              <a:t>)</a:t>
            </a:r>
            <a:endParaRPr lang="zh-CN" altLang="en-US" sz="750" dirty="0" err="1">
              <a:ea typeface="华文细黑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902931" y="1984907"/>
            <a:ext cx="2003421" cy="215516"/>
            <a:chOff x="882608" y="2660562"/>
            <a:chExt cx="2671923" cy="287429"/>
          </a:xfrm>
        </p:grpSpPr>
        <p:sp>
          <p:nvSpPr>
            <p:cNvPr id="39" name="文本框 38"/>
            <p:cNvSpPr txBox="1"/>
            <p:nvPr/>
          </p:nvSpPr>
          <p:spPr>
            <a:xfrm>
              <a:off x="882608" y="2661478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461943" y="2663309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88360" y="2660562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37214" y="2662393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669470" y="958317"/>
            <a:ext cx="232944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5</a:t>
            </a:r>
            <a:r>
              <a:rPr lang="en-US" altLang="zh-CN" sz="825" baseline="30000" dirty="0">
                <a:ea typeface="华文细黑" pitchFamily="2" charset="-122"/>
              </a:rPr>
              <a:t>th</a:t>
            </a:r>
            <a:r>
              <a:rPr lang="en-US" altLang="zh-CN" sz="825" dirty="0">
                <a:ea typeface="华文细黑" pitchFamily="2" charset="-122"/>
              </a:rPr>
              <a:t> percentile user spectral efficiency (bit/s/Hz)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5858823" y="2120175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7481707" y="2112027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46" name="文本框 27"/>
          <p:cNvSpPr txBox="1"/>
          <p:nvPr/>
        </p:nvSpPr>
        <p:spPr>
          <a:xfrm>
            <a:off x="5697946" y="2322437"/>
            <a:ext cx="261861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Average spectral efficiency (bit/s/Hz/</a:t>
            </a:r>
            <a:r>
              <a:rPr lang="en-US" altLang="zh-CN" sz="825" dirty="0" err="1">
                <a:ea typeface="华文细黑" pitchFamily="2" charset="-122"/>
              </a:rPr>
              <a:t>TRxP</a:t>
            </a:r>
            <a:r>
              <a:rPr lang="en-US" altLang="zh-CN" sz="825" dirty="0">
                <a:ea typeface="华文细黑" pitchFamily="2" charset="-122"/>
              </a:rPr>
              <a:t>)</a:t>
            </a:r>
            <a:endParaRPr lang="zh-CN" altLang="en-US" sz="825" dirty="0" err="1">
              <a:ea typeface="华文细黑" pitchFamily="2" charset="-122"/>
            </a:endParaRPr>
          </a:p>
        </p:txBody>
      </p:sp>
      <p:graphicFrame>
        <p:nvGraphicFramePr>
          <p:cNvPr id="49" name="图表 48"/>
          <p:cNvGraphicFramePr/>
          <p:nvPr>
            <p:extLst>
              <p:ext uri="{D42A27DB-BD31-4B8C-83A1-F6EECF244321}">
                <p14:modId xmlns:p14="http://schemas.microsoft.com/office/powerpoint/2010/main" val="1022646644"/>
              </p:ext>
            </p:extLst>
          </p:nvPr>
        </p:nvGraphicFramePr>
        <p:xfrm>
          <a:off x="457816" y="2491892"/>
          <a:ext cx="2265625" cy="123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1217049501"/>
              </p:ext>
            </p:extLst>
          </p:nvPr>
        </p:nvGraphicFramePr>
        <p:xfrm>
          <a:off x="457081" y="3720298"/>
          <a:ext cx="1295063" cy="1009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1" name="图表 50"/>
          <p:cNvGraphicFramePr/>
          <p:nvPr>
            <p:extLst>
              <p:ext uri="{D42A27DB-BD31-4B8C-83A1-F6EECF244321}">
                <p14:modId xmlns:p14="http://schemas.microsoft.com/office/powerpoint/2010/main" val="3152559976"/>
              </p:ext>
            </p:extLst>
          </p:nvPr>
        </p:nvGraphicFramePr>
        <p:xfrm>
          <a:off x="4227999" y="3694776"/>
          <a:ext cx="1409333" cy="1015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3004349983"/>
              </p:ext>
            </p:extLst>
          </p:nvPr>
        </p:nvGraphicFramePr>
        <p:xfrm>
          <a:off x="1753895" y="3723343"/>
          <a:ext cx="1312357" cy="987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4" name="图表 53"/>
          <p:cNvGraphicFramePr/>
          <p:nvPr>
            <p:extLst>
              <p:ext uri="{D42A27DB-BD31-4B8C-83A1-F6EECF244321}">
                <p14:modId xmlns:p14="http://schemas.microsoft.com/office/powerpoint/2010/main" val="4013805179"/>
              </p:ext>
            </p:extLst>
          </p:nvPr>
        </p:nvGraphicFramePr>
        <p:xfrm>
          <a:off x="3068003" y="3723343"/>
          <a:ext cx="1312357" cy="987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55" name="文本框 1"/>
          <p:cNvSpPr txBox="1"/>
          <p:nvPr/>
        </p:nvSpPr>
        <p:spPr>
          <a:xfrm>
            <a:off x="1028432" y="2501415"/>
            <a:ext cx="1276018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User plane latency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6" name="文本框 1"/>
          <p:cNvSpPr txBox="1"/>
          <p:nvPr/>
        </p:nvSpPr>
        <p:spPr>
          <a:xfrm>
            <a:off x="476126" y="3701253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Control plane latency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7" name="文本框 1"/>
          <p:cNvSpPr txBox="1"/>
          <p:nvPr/>
        </p:nvSpPr>
        <p:spPr>
          <a:xfrm>
            <a:off x="1752144" y="3720298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Mobility interruption time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8" name="文本框 1"/>
          <p:cNvSpPr txBox="1"/>
          <p:nvPr/>
        </p:nvSpPr>
        <p:spPr>
          <a:xfrm>
            <a:off x="3104342" y="3729820"/>
            <a:ext cx="1276018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Reliability (within 1ms)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37820" y="4213883"/>
            <a:ext cx="2375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0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558" y="4213883"/>
            <a:ext cx="2375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0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23360" y="3910748"/>
            <a:ext cx="8354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ea typeface="华文细黑" pitchFamily="2" charset="-122"/>
              </a:rPr>
              <a:t>&gt;99.99999%</a:t>
            </a:r>
            <a:endParaRPr lang="zh-CN" altLang="en-US" sz="900" dirty="0" err="1">
              <a:ea typeface="华文细黑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89800" y="4129958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>
                <a:ea typeface="华文细黑" pitchFamily="2" charset="-122"/>
              </a:rPr>
              <a:t> </a:t>
            </a:r>
            <a:r>
              <a:rPr lang="en-US" altLang="zh-CN" sz="1200" dirty="0" smtClean="0">
                <a:ea typeface="华文细黑" pitchFamily="2" charset="-122"/>
              </a:rPr>
              <a:t>1,503,000</a:t>
            </a:r>
            <a:endParaRPr lang="zh-CN" altLang="en-US" sz="1200" dirty="0" err="1">
              <a:ea typeface="华文细黑" pitchFamily="2" charset="-122"/>
            </a:endParaRPr>
          </a:p>
        </p:txBody>
      </p:sp>
      <p:sp>
        <p:nvSpPr>
          <p:cNvPr id="64" name="文本框 1"/>
          <p:cNvSpPr txBox="1"/>
          <p:nvPr/>
        </p:nvSpPr>
        <p:spPr>
          <a:xfrm>
            <a:off x="4342269" y="3701253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Connection density (#/km</a:t>
            </a:r>
            <a:r>
              <a:rPr lang="en-US" altLang="zh-CN" sz="787" baseline="30000" dirty="0">
                <a:ea typeface="华文细黑" pitchFamily="2" charset="-122"/>
              </a:rPr>
              <a:t>2</a:t>
            </a:r>
            <a:r>
              <a:rPr lang="en-US" altLang="zh-CN" sz="787" dirty="0">
                <a:ea typeface="华文细黑" pitchFamily="2" charset="-122"/>
              </a:rPr>
              <a:t>)</a:t>
            </a:r>
            <a:endParaRPr lang="zh-CN" altLang="en-US" sz="787" dirty="0" err="1">
              <a:ea typeface="华文细黑" pitchFamily="2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89658" y="3551717"/>
            <a:ext cx="1864561" cy="215516"/>
            <a:chOff x="859458" y="2616791"/>
            <a:chExt cx="2486729" cy="287429"/>
          </a:xfrm>
        </p:grpSpPr>
        <p:sp>
          <p:nvSpPr>
            <p:cNvPr id="67" name="文本框 7"/>
            <p:cNvSpPr txBox="1"/>
            <p:nvPr/>
          </p:nvSpPr>
          <p:spPr>
            <a:xfrm>
              <a:off x="859458" y="2617707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68" name="文本框 8"/>
            <p:cNvSpPr txBox="1"/>
            <p:nvPr/>
          </p:nvSpPr>
          <p:spPr>
            <a:xfrm>
              <a:off x="1511619" y="2619537"/>
              <a:ext cx="417317" cy="284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69" name="文本框 9"/>
            <p:cNvSpPr txBox="1"/>
            <p:nvPr/>
          </p:nvSpPr>
          <p:spPr>
            <a:xfrm>
              <a:off x="2244960" y="2616791"/>
              <a:ext cx="417317" cy="28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70" name="文本框 10"/>
            <p:cNvSpPr txBox="1"/>
            <p:nvPr/>
          </p:nvSpPr>
          <p:spPr>
            <a:xfrm>
              <a:off x="2928870" y="2618621"/>
              <a:ext cx="417317" cy="284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</p:grpSp>
      <p:sp>
        <p:nvSpPr>
          <p:cNvPr id="71" name="文本框 7"/>
          <p:cNvSpPr txBox="1"/>
          <p:nvPr/>
        </p:nvSpPr>
        <p:spPr>
          <a:xfrm>
            <a:off x="594433" y="3399895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2" name="文本框 7"/>
          <p:cNvSpPr txBox="1"/>
          <p:nvPr/>
        </p:nvSpPr>
        <p:spPr>
          <a:xfrm>
            <a:off x="1118172" y="3409417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3" name="文本框 7"/>
          <p:cNvSpPr txBox="1"/>
          <p:nvPr/>
        </p:nvSpPr>
        <p:spPr>
          <a:xfrm>
            <a:off x="1613343" y="3409417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4" name="文本框 7"/>
          <p:cNvSpPr txBox="1"/>
          <p:nvPr/>
        </p:nvSpPr>
        <p:spPr>
          <a:xfrm>
            <a:off x="2127559" y="3409417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5" name="文本框 7"/>
          <p:cNvSpPr txBox="1"/>
          <p:nvPr/>
        </p:nvSpPr>
        <p:spPr>
          <a:xfrm>
            <a:off x="623001" y="4561787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6" name="文本框 7"/>
          <p:cNvSpPr txBox="1"/>
          <p:nvPr/>
        </p:nvSpPr>
        <p:spPr>
          <a:xfrm>
            <a:off x="1146739" y="4561787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7" name="文本框 7"/>
          <p:cNvSpPr txBox="1"/>
          <p:nvPr/>
        </p:nvSpPr>
        <p:spPr>
          <a:xfrm>
            <a:off x="1908541" y="4542742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8" name="文本框 7"/>
          <p:cNvSpPr txBox="1"/>
          <p:nvPr/>
        </p:nvSpPr>
        <p:spPr>
          <a:xfrm>
            <a:off x="2432279" y="4542742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80" name="文本框 7"/>
          <p:cNvSpPr txBox="1"/>
          <p:nvPr/>
        </p:nvSpPr>
        <p:spPr>
          <a:xfrm>
            <a:off x="3336919" y="4533219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81" name="文本框 8"/>
          <p:cNvSpPr txBox="1"/>
          <p:nvPr/>
        </p:nvSpPr>
        <p:spPr>
          <a:xfrm>
            <a:off x="3854479" y="4534592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4631981" y="4552264"/>
            <a:ext cx="71846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ISD=1732m</a:t>
            </a:r>
          </a:p>
        </p:txBody>
      </p:sp>
      <p:sp>
        <p:nvSpPr>
          <p:cNvPr id="83" name="文本框 7"/>
          <p:cNvSpPr txBox="1"/>
          <p:nvPr/>
        </p:nvSpPr>
        <p:spPr>
          <a:xfrm>
            <a:off x="5279513" y="1471223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 err="1">
                <a:ea typeface="华文细黑" pitchFamily="2" charset="-122"/>
              </a:rPr>
              <a:t>InH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84" name="文本框 7"/>
          <p:cNvSpPr txBox="1"/>
          <p:nvPr/>
        </p:nvSpPr>
        <p:spPr>
          <a:xfrm>
            <a:off x="5658224" y="1416832"/>
            <a:ext cx="4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Dense Urban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85" name="文本框 7"/>
          <p:cNvSpPr txBox="1"/>
          <p:nvPr/>
        </p:nvSpPr>
        <p:spPr>
          <a:xfrm>
            <a:off x="6069882" y="1160946"/>
            <a:ext cx="4435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Rural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86" name="文本框 7"/>
          <p:cNvSpPr txBox="1"/>
          <p:nvPr/>
        </p:nvSpPr>
        <p:spPr>
          <a:xfrm>
            <a:off x="6412693" y="1452178"/>
            <a:ext cx="545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Rural (LMLC)</a:t>
            </a:r>
            <a:endParaRPr lang="zh-CN" altLang="en-US" sz="700" dirty="0" err="1">
              <a:ea typeface="华文细黑" pitchFamily="2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731887" y="1260694"/>
            <a:ext cx="2392451" cy="2350176"/>
            <a:chOff x="7644506" y="1774275"/>
            <a:chExt cx="3190764" cy="3134384"/>
          </a:xfrm>
        </p:grpSpPr>
        <p:cxnSp>
          <p:nvCxnSpPr>
            <p:cNvPr id="89" name="直接连接符 88"/>
            <p:cNvCxnSpPr/>
            <p:nvPr/>
          </p:nvCxnSpPr>
          <p:spPr bwMode="auto">
            <a:xfrm flipH="1">
              <a:off x="7644506" y="1783640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直接连接符 131"/>
            <p:cNvCxnSpPr/>
            <p:nvPr/>
          </p:nvCxnSpPr>
          <p:spPr bwMode="auto">
            <a:xfrm flipH="1">
              <a:off x="8002098" y="1774275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直接连接符 132"/>
            <p:cNvCxnSpPr/>
            <p:nvPr/>
          </p:nvCxnSpPr>
          <p:spPr bwMode="auto">
            <a:xfrm flipH="1">
              <a:off x="8680262" y="1774275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直接连接符 133"/>
            <p:cNvCxnSpPr/>
            <p:nvPr/>
          </p:nvCxnSpPr>
          <p:spPr bwMode="auto">
            <a:xfrm flipH="1">
              <a:off x="9760623" y="1783639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直接连接符 134"/>
            <p:cNvCxnSpPr/>
            <p:nvPr/>
          </p:nvCxnSpPr>
          <p:spPr bwMode="auto">
            <a:xfrm flipH="1">
              <a:off x="10122394" y="1774275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直接连接符 135"/>
            <p:cNvCxnSpPr/>
            <p:nvPr/>
          </p:nvCxnSpPr>
          <p:spPr bwMode="auto">
            <a:xfrm flipH="1">
              <a:off x="10823915" y="1783637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7" name="直接连接符 136"/>
            <p:cNvCxnSpPr/>
            <p:nvPr/>
          </p:nvCxnSpPr>
          <p:spPr bwMode="auto">
            <a:xfrm flipH="1">
              <a:off x="9061608" y="1797853"/>
              <a:ext cx="11355" cy="311080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3" name="直接连接符 102"/>
          <p:cNvCxnSpPr/>
          <p:nvPr/>
        </p:nvCxnSpPr>
        <p:spPr bwMode="auto">
          <a:xfrm>
            <a:off x="10730807" y="2141652"/>
            <a:ext cx="0" cy="1548110"/>
          </a:xfrm>
          <a:prstGeom prst="lin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本框 7"/>
          <p:cNvSpPr txBox="1"/>
          <p:nvPr/>
        </p:nvSpPr>
        <p:spPr>
          <a:xfrm>
            <a:off x="5669937" y="4566042"/>
            <a:ext cx="841897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Indoor Hotspot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05" name="文本框 7"/>
          <p:cNvSpPr txBox="1"/>
          <p:nvPr/>
        </p:nvSpPr>
        <p:spPr>
          <a:xfrm>
            <a:off x="6403170" y="4566041"/>
            <a:ext cx="857027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Dense Urban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06" name="文本框 7"/>
          <p:cNvSpPr txBox="1"/>
          <p:nvPr/>
        </p:nvSpPr>
        <p:spPr>
          <a:xfrm>
            <a:off x="7107837" y="4566041"/>
            <a:ext cx="1462432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Rural (120km/h; 500km/h)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07" name="文本框 27"/>
          <p:cNvSpPr txBox="1"/>
          <p:nvPr/>
        </p:nvSpPr>
        <p:spPr>
          <a:xfrm>
            <a:off x="6607869" y="3758459"/>
            <a:ext cx="11867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Mobility (bit/s/Hz)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09" name="文本框 27"/>
          <p:cNvSpPr txBox="1"/>
          <p:nvPr/>
        </p:nvSpPr>
        <p:spPr>
          <a:xfrm>
            <a:off x="2784147" y="2862821"/>
            <a:ext cx="10058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Energy efficiency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32964" y="3044199"/>
            <a:ext cx="933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High sleep ratio and long sleep duration</a:t>
            </a:r>
            <a:endParaRPr lang="zh-CN" altLang="en-US" sz="825" dirty="0" err="1">
              <a:ea typeface="华文细黑" pitchFamily="2" charset="-122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2342930929"/>
              </p:ext>
            </p:extLst>
          </p:nvPr>
        </p:nvGraphicFramePr>
        <p:xfrm>
          <a:off x="3758945" y="2790978"/>
          <a:ext cx="1304585" cy="914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12" name="文本框 27"/>
          <p:cNvSpPr txBox="1"/>
          <p:nvPr/>
        </p:nvSpPr>
        <p:spPr>
          <a:xfrm>
            <a:off x="3926849" y="2815209"/>
            <a:ext cx="10058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Bandwidth (GHz)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894711" y="3082289"/>
            <a:ext cx="990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>
                <a:solidFill>
                  <a:schemeClr val="bg1"/>
                </a:solidFill>
                <a:ea typeface="华文细黑" pitchFamily="2" charset="-122"/>
              </a:rPr>
              <a:t>Up to 6.4GHz</a:t>
            </a:r>
            <a:endParaRPr lang="zh-CN" altLang="en-US" sz="12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62989" y="3981479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ea typeface="华文细黑" pitchFamily="2" charset="-122"/>
              </a:rPr>
              <a:t>700MHz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876015" y="4026164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900" dirty="0">
                <a:ea typeface="华文细黑" pitchFamily="2" charset="-122"/>
              </a:rPr>
              <a:t>4GHz</a:t>
            </a:r>
          </a:p>
        </p:txBody>
      </p:sp>
      <p:sp>
        <p:nvSpPr>
          <p:cNvPr id="119" name="文本框 7"/>
          <p:cNvSpPr txBox="1"/>
          <p:nvPr/>
        </p:nvSpPr>
        <p:spPr>
          <a:xfrm>
            <a:off x="6888819" y="1528358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 err="1">
                <a:ea typeface="华文细黑" pitchFamily="2" charset="-122"/>
              </a:rPr>
              <a:t>InH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120" name="文本框 7"/>
          <p:cNvSpPr txBox="1"/>
          <p:nvPr/>
        </p:nvSpPr>
        <p:spPr>
          <a:xfrm>
            <a:off x="7260197" y="1471223"/>
            <a:ext cx="47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Dense Urban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121" name="文本框 7"/>
          <p:cNvSpPr txBox="1"/>
          <p:nvPr/>
        </p:nvSpPr>
        <p:spPr>
          <a:xfrm>
            <a:off x="7631576" y="1547403"/>
            <a:ext cx="4435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Rural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122" name="文本框 7"/>
          <p:cNvSpPr txBox="1"/>
          <p:nvPr/>
        </p:nvSpPr>
        <p:spPr>
          <a:xfrm>
            <a:off x="8041043" y="1509313"/>
            <a:ext cx="52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00" dirty="0">
                <a:ea typeface="华文细黑" pitchFamily="2" charset="-122"/>
              </a:rPr>
              <a:t>Rural (LMLC)</a:t>
            </a:r>
            <a:endParaRPr lang="zh-CN" altLang="en-US" sz="700" dirty="0" err="1">
              <a:ea typeface="华文细黑" pitchFamily="2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 rot="21252537">
            <a:off x="6118258" y="3312814"/>
            <a:ext cx="1319592" cy="253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solidFill>
                  <a:schemeClr val="bg1"/>
                </a:solidFill>
                <a:ea typeface="华文细黑" pitchFamily="2" charset="-122"/>
              </a:rPr>
              <a:t>~6x IMT-Advanced</a:t>
            </a:r>
            <a:endParaRPr lang="zh-CN" altLang="en-US" sz="10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8036" y="720704"/>
            <a:ext cx="3120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 smtClean="0">
                <a:ea typeface="华文细黑" pitchFamily="2" charset="-122"/>
              </a:rPr>
              <a:t>NR fulfills all the technical requirements.</a:t>
            </a:r>
            <a:endParaRPr lang="zh-CN" altLang="en-US" sz="1200" dirty="0" err="1">
              <a:ea typeface="华文细黑" pitchFamily="2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 rot="21252537">
            <a:off x="974304" y="2198679"/>
            <a:ext cx="1361270" cy="253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solidFill>
                  <a:schemeClr val="bg1"/>
                </a:solidFill>
                <a:ea typeface="华文细黑" pitchFamily="2" charset="-122"/>
              </a:rPr>
              <a:t>&gt;1.5x IMT-2020</a:t>
            </a: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 Req.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 rot="21252537">
            <a:off x="1318529" y="3093796"/>
            <a:ext cx="596638" cy="253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solidFill>
                  <a:schemeClr val="bg1"/>
                </a:solidFill>
                <a:ea typeface="华文细黑" pitchFamily="2" charset="-122"/>
              </a:rPr>
              <a:t>&lt;&lt;1ms</a:t>
            </a:r>
            <a:endParaRPr lang="zh-CN" altLang="en-US" sz="10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 rot="21252537">
            <a:off x="3348466" y="4192732"/>
            <a:ext cx="745717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dirty="0">
                <a:solidFill>
                  <a:schemeClr val="bg1"/>
                </a:solidFill>
                <a:ea typeface="华文细黑" pitchFamily="2" charset="-12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ea typeface="华文细黑" pitchFamily="2" charset="-122"/>
              </a:rPr>
              <a:t>e</a:t>
            </a:r>
            <a:r>
              <a:rPr lang="en-US" altLang="zh-CN" dirty="0">
                <a:solidFill>
                  <a:schemeClr val="bg1"/>
                </a:solidFill>
                <a:ea typeface="华文细黑" pitchFamily="2" charset="-122"/>
              </a:rPr>
              <a:t>&lt;1x10</a:t>
            </a:r>
            <a:r>
              <a:rPr lang="en-US" altLang="zh-CN" baseline="30000" dirty="0">
                <a:solidFill>
                  <a:schemeClr val="bg1"/>
                </a:solidFill>
                <a:ea typeface="华文细黑" pitchFamily="2" charset="-122"/>
              </a:rPr>
              <a:t>-6</a:t>
            </a:r>
            <a:endParaRPr lang="zh-CN" altLang="en-US" baseline="300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2738317" y="2135217"/>
            <a:ext cx="2336840" cy="7280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570945" y="2168127"/>
            <a:ext cx="1171270" cy="553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999" dirty="0">
                <a:solidFill>
                  <a:srgbClr val="00B050"/>
                </a:solidFill>
                <a:latin typeface="Calibri" pitchFamily="34" charset="0"/>
                <a:ea typeface="华文细黑" pitchFamily="2" charset="-122"/>
              </a:rPr>
              <a:t>NR</a:t>
            </a:r>
            <a:endParaRPr lang="zh-CN" altLang="en-US" sz="2999" dirty="0" err="1">
              <a:solidFill>
                <a:srgbClr val="00B050"/>
              </a:solidFill>
              <a:latin typeface="Calibri" pitchFamily="34" charset="0"/>
              <a:ea typeface="华文细黑" pitchFamily="2" charset="-122"/>
            </a:endParaRPr>
          </a:p>
        </p:txBody>
      </p:sp>
      <p:sp>
        <p:nvSpPr>
          <p:cNvPr id="47" name="文本框 7"/>
          <p:cNvSpPr txBox="1"/>
          <p:nvPr/>
        </p:nvSpPr>
        <p:spPr>
          <a:xfrm>
            <a:off x="5874281" y="3608362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7497166" y="3600213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UL</a:t>
            </a:r>
            <a:endParaRPr lang="zh-CN" altLang="en-US" sz="787" dirty="0" err="1"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11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图表 50"/>
          <p:cNvGraphicFramePr/>
          <p:nvPr>
            <p:extLst>
              <p:ext uri="{D42A27DB-BD31-4B8C-83A1-F6EECF244321}">
                <p14:modId xmlns:p14="http://schemas.microsoft.com/office/powerpoint/2010/main" val="1119702038"/>
              </p:ext>
            </p:extLst>
          </p:nvPr>
        </p:nvGraphicFramePr>
        <p:xfrm>
          <a:off x="4227999" y="3708843"/>
          <a:ext cx="1409333" cy="1015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1" name="图表 10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616401"/>
              </p:ext>
            </p:extLst>
          </p:nvPr>
        </p:nvGraphicFramePr>
        <p:xfrm>
          <a:off x="5060590" y="1014325"/>
          <a:ext cx="3481111" cy="129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2" name="图表 1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786046"/>
              </p:ext>
            </p:extLst>
          </p:nvPr>
        </p:nvGraphicFramePr>
        <p:xfrm>
          <a:off x="5048015" y="2289289"/>
          <a:ext cx="3493685" cy="1424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4" name="图表 9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630679"/>
              </p:ext>
            </p:extLst>
          </p:nvPr>
        </p:nvGraphicFramePr>
        <p:xfrm>
          <a:off x="5637332" y="3715321"/>
          <a:ext cx="2894847" cy="864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151434"/>
              </p:ext>
            </p:extLst>
          </p:nvPr>
        </p:nvGraphicFramePr>
        <p:xfrm>
          <a:off x="457081" y="2150923"/>
          <a:ext cx="2271847" cy="1583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268990"/>
              </p:ext>
            </p:extLst>
          </p:nvPr>
        </p:nvGraphicFramePr>
        <p:xfrm>
          <a:off x="3887991" y="1010475"/>
          <a:ext cx="1161939" cy="112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4" name="图表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556470"/>
              </p:ext>
            </p:extLst>
          </p:nvPr>
        </p:nvGraphicFramePr>
        <p:xfrm>
          <a:off x="2713688" y="1001402"/>
          <a:ext cx="1199026" cy="112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7" name="图表 96"/>
          <p:cNvGraphicFramePr/>
          <p:nvPr>
            <p:extLst>
              <p:ext uri="{D42A27DB-BD31-4B8C-83A1-F6EECF244321}">
                <p14:modId xmlns:p14="http://schemas.microsoft.com/office/powerpoint/2010/main" val="1222108862"/>
              </p:ext>
            </p:extLst>
          </p:nvPr>
        </p:nvGraphicFramePr>
        <p:xfrm>
          <a:off x="1552906" y="994924"/>
          <a:ext cx="1161013" cy="1139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96" name="图表 95"/>
          <p:cNvGraphicFramePr/>
          <p:nvPr>
            <p:extLst>
              <p:ext uri="{D42A27DB-BD31-4B8C-83A1-F6EECF244321}">
                <p14:modId xmlns:p14="http://schemas.microsoft.com/office/powerpoint/2010/main" val="2530953405"/>
              </p:ext>
            </p:extLst>
          </p:nvPr>
        </p:nvGraphicFramePr>
        <p:xfrm>
          <a:off x="457081" y="994925"/>
          <a:ext cx="1105523" cy="1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4" name="图表 113"/>
          <p:cNvGraphicFramePr/>
          <p:nvPr>
            <p:extLst>
              <p:ext uri="{D42A27DB-BD31-4B8C-83A1-F6EECF244321}">
                <p14:modId xmlns:p14="http://schemas.microsoft.com/office/powerpoint/2010/main" val="3036049048"/>
              </p:ext>
            </p:extLst>
          </p:nvPr>
        </p:nvGraphicFramePr>
        <p:xfrm>
          <a:off x="2742486" y="2801158"/>
          <a:ext cx="1076045" cy="942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85622" y="1001402"/>
            <a:ext cx="828635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Peak data rate (</a:t>
            </a:r>
            <a:r>
              <a:rPr lang="en-US" altLang="zh-CN" sz="787" dirty="0" err="1">
                <a:ea typeface="华文细黑" pitchFamily="2" charset="-122"/>
              </a:rPr>
              <a:t>Gbit</a:t>
            </a:r>
            <a:r>
              <a:rPr lang="en-US" altLang="zh-CN" sz="787" dirty="0">
                <a:ea typeface="华文细黑" pitchFamily="2" charset="-122"/>
              </a:rPr>
              <a:t>/s)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5258" y="979976"/>
            <a:ext cx="1165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Peak spectral efficiency (bit/s/Hz)</a:t>
            </a:r>
            <a:endParaRPr lang="zh-CN" altLang="en-US" sz="750" dirty="0" err="1">
              <a:ea typeface="华文细黑" pitchFamily="2" charset="-122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680136" y="1989301"/>
            <a:ext cx="1864561" cy="215516"/>
            <a:chOff x="859458" y="2660562"/>
            <a:chExt cx="2486729" cy="287429"/>
          </a:xfrm>
        </p:grpSpPr>
        <p:sp>
          <p:nvSpPr>
            <p:cNvPr id="8" name="文本框 7"/>
            <p:cNvSpPr txBox="1"/>
            <p:nvPr/>
          </p:nvSpPr>
          <p:spPr>
            <a:xfrm>
              <a:off x="859458" y="2661478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73518" y="2663309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95760" y="2660562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28870" y="2662393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12067" y="958550"/>
            <a:ext cx="978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User experienced data rate (</a:t>
            </a:r>
            <a:r>
              <a:rPr lang="en-US" altLang="zh-CN" sz="750" dirty="0" err="1">
                <a:ea typeface="华文细黑" pitchFamily="2" charset="-122"/>
              </a:rPr>
              <a:t>Mbit</a:t>
            </a:r>
            <a:r>
              <a:rPr lang="en-US" altLang="zh-CN" sz="750" dirty="0">
                <a:ea typeface="华文细黑" pitchFamily="2" charset="-122"/>
              </a:rPr>
              <a:t>/s)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99939" y="989560"/>
            <a:ext cx="1046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Area traffic capacity (</a:t>
            </a:r>
            <a:r>
              <a:rPr lang="en-US" altLang="zh-CN" sz="750" dirty="0" err="1">
                <a:ea typeface="华文细黑" pitchFamily="2" charset="-122"/>
              </a:rPr>
              <a:t>Mbit</a:t>
            </a:r>
            <a:r>
              <a:rPr lang="en-US" altLang="zh-CN" sz="750" dirty="0">
                <a:ea typeface="华文细黑" pitchFamily="2" charset="-122"/>
              </a:rPr>
              <a:t>/s/m</a:t>
            </a:r>
            <a:r>
              <a:rPr lang="en-US" altLang="zh-CN" sz="750" baseline="30000" dirty="0">
                <a:ea typeface="华文细黑" pitchFamily="2" charset="-122"/>
              </a:rPr>
              <a:t>2</a:t>
            </a:r>
            <a:r>
              <a:rPr lang="en-US" altLang="zh-CN" sz="750" dirty="0">
                <a:ea typeface="华文细黑" pitchFamily="2" charset="-122"/>
              </a:rPr>
              <a:t>)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69470" y="1010475"/>
            <a:ext cx="232944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5</a:t>
            </a:r>
            <a:r>
              <a:rPr lang="en-US" altLang="zh-CN" sz="825" baseline="30000" dirty="0">
                <a:ea typeface="华文细黑" pitchFamily="2" charset="-122"/>
              </a:rPr>
              <a:t>th</a:t>
            </a:r>
            <a:r>
              <a:rPr lang="en-US" altLang="zh-CN" sz="825" dirty="0">
                <a:ea typeface="华文细黑" pitchFamily="2" charset="-122"/>
              </a:rPr>
              <a:t> percentile user spectral efficiency (bit/s/Hz)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5573091" y="2134776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7390651" y="2122849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46" name="文本框 27"/>
          <p:cNvSpPr txBox="1"/>
          <p:nvPr/>
        </p:nvSpPr>
        <p:spPr>
          <a:xfrm>
            <a:off x="5726605" y="2267447"/>
            <a:ext cx="22723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Average spectral efficiency (bit/s/Hz/</a:t>
            </a:r>
            <a:r>
              <a:rPr lang="en-US" altLang="zh-CN" sz="825" dirty="0" err="1">
                <a:ea typeface="华文细黑" pitchFamily="2" charset="-122"/>
              </a:rPr>
              <a:t>TRxP</a:t>
            </a:r>
            <a:r>
              <a:rPr lang="en-US" altLang="zh-CN" sz="825" dirty="0">
                <a:ea typeface="华文细黑" pitchFamily="2" charset="-122"/>
              </a:rPr>
              <a:t>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47" name="文本框 7"/>
          <p:cNvSpPr txBox="1"/>
          <p:nvPr/>
        </p:nvSpPr>
        <p:spPr>
          <a:xfrm>
            <a:off x="5669380" y="3533280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DL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7365059" y="3546037"/>
            <a:ext cx="31290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UL</a:t>
            </a:r>
            <a:endParaRPr lang="zh-CN" altLang="en-US" sz="787" dirty="0" err="1">
              <a:ea typeface="华文细黑" pitchFamily="2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511417239"/>
              </p:ext>
            </p:extLst>
          </p:nvPr>
        </p:nvGraphicFramePr>
        <p:xfrm>
          <a:off x="457081" y="3734365"/>
          <a:ext cx="1295063" cy="99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4105854259"/>
              </p:ext>
            </p:extLst>
          </p:nvPr>
        </p:nvGraphicFramePr>
        <p:xfrm>
          <a:off x="1753895" y="3737410"/>
          <a:ext cx="1312357" cy="987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4" name="图表 53"/>
          <p:cNvGraphicFramePr/>
          <p:nvPr>
            <p:extLst>
              <p:ext uri="{D42A27DB-BD31-4B8C-83A1-F6EECF244321}">
                <p14:modId xmlns:p14="http://schemas.microsoft.com/office/powerpoint/2010/main" val="2858033611"/>
              </p:ext>
            </p:extLst>
          </p:nvPr>
        </p:nvGraphicFramePr>
        <p:xfrm>
          <a:off x="3068003" y="3737410"/>
          <a:ext cx="1312357" cy="987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55" name="文本框 1"/>
          <p:cNvSpPr txBox="1"/>
          <p:nvPr/>
        </p:nvSpPr>
        <p:spPr>
          <a:xfrm>
            <a:off x="990342" y="2163149"/>
            <a:ext cx="1276018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User plane latency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6" name="文本框 1"/>
          <p:cNvSpPr txBox="1"/>
          <p:nvPr/>
        </p:nvSpPr>
        <p:spPr>
          <a:xfrm>
            <a:off x="476126" y="3715320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Control plane latency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7" name="文本框 1"/>
          <p:cNvSpPr txBox="1"/>
          <p:nvPr/>
        </p:nvSpPr>
        <p:spPr>
          <a:xfrm>
            <a:off x="1752144" y="3734365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Mobility interruption time (ms)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8" name="文本框 1"/>
          <p:cNvSpPr txBox="1"/>
          <p:nvPr/>
        </p:nvSpPr>
        <p:spPr>
          <a:xfrm>
            <a:off x="3104342" y="3743887"/>
            <a:ext cx="1276018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Reliability (within 1ms)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18136" y="4205494"/>
            <a:ext cx="2375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0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0920" y="4216212"/>
            <a:ext cx="2375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solidFill>
                  <a:schemeClr val="bg1"/>
                </a:solidFill>
                <a:ea typeface="华文细黑" pitchFamily="2" charset="-122"/>
              </a:rPr>
              <a:t>0</a:t>
            </a:r>
            <a:endParaRPr lang="zh-CN" altLang="en-US" sz="7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62495" y="41380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>
                <a:ea typeface="华文细黑" pitchFamily="2" charset="-122"/>
              </a:rPr>
              <a:t> </a:t>
            </a:r>
            <a:r>
              <a:rPr lang="fr-FR" altLang="zh-CN" sz="1200" i="1" dirty="0" smtClean="0"/>
              <a:t>2,335,000 </a:t>
            </a:r>
            <a:endParaRPr lang="zh-CN" altLang="en-US" sz="1200" dirty="0" err="1">
              <a:ea typeface="华文细黑" pitchFamily="2" charset="-122"/>
            </a:endParaRPr>
          </a:p>
        </p:txBody>
      </p:sp>
      <p:sp>
        <p:nvSpPr>
          <p:cNvPr id="64" name="文本框 1"/>
          <p:cNvSpPr txBox="1"/>
          <p:nvPr/>
        </p:nvSpPr>
        <p:spPr>
          <a:xfrm>
            <a:off x="4342269" y="3715320"/>
            <a:ext cx="12760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Connection density (#/km</a:t>
            </a:r>
            <a:r>
              <a:rPr lang="en-US" altLang="zh-CN" sz="787" baseline="30000" dirty="0">
                <a:ea typeface="华文细黑" pitchFamily="2" charset="-122"/>
              </a:rPr>
              <a:t>2</a:t>
            </a:r>
            <a:r>
              <a:rPr lang="en-US" altLang="zh-CN" sz="787" dirty="0">
                <a:ea typeface="华文细黑" pitchFamily="2" charset="-122"/>
              </a:rPr>
              <a:t>)</a:t>
            </a:r>
            <a:endParaRPr lang="zh-CN" altLang="en-US" sz="787" dirty="0" err="1">
              <a:ea typeface="华文细黑" pitchFamily="2" charset="-122"/>
            </a:endParaRPr>
          </a:p>
        </p:txBody>
      </p:sp>
      <p:grpSp>
        <p:nvGrpSpPr>
          <p:cNvPr id="6" name="组合 65"/>
          <p:cNvGrpSpPr/>
          <p:nvPr/>
        </p:nvGrpSpPr>
        <p:grpSpPr>
          <a:xfrm>
            <a:off x="676558" y="3540681"/>
            <a:ext cx="1864561" cy="215516"/>
            <a:chOff x="859458" y="2660562"/>
            <a:chExt cx="2486729" cy="287429"/>
          </a:xfrm>
        </p:grpSpPr>
        <p:sp>
          <p:nvSpPr>
            <p:cNvPr id="67" name="文本框 7"/>
            <p:cNvSpPr txBox="1"/>
            <p:nvPr/>
          </p:nvSpPr>
          <p:spPr>
            <a:xfrm>
              <a:off x="859458" y="2661478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68" name="文本框 8"/>
            <p:cNvSpPr txBox="1"/>
            <p:nvPr/>
          </p:nvSpPr>
          <p:spPr>
            <a:xfrm>
              <a:off x="1511619" y="2663309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69" name="文本框 9"/>
            <p:cNvSpPr txBox="1"/>
            <p:nvPr/>
          </p:nvSpPr>
          <p:spPr>
            <a:xfrm>
              <a:off x="2244960" y="2660562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DL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  <p:sp>
          <p:nvSpPr>
            <p:cNvPr id="70" name="文本框 10"/>
            <p:cNvSpPr txBox="1"/>
            <p:nvPr/>
          </p:nvSpPr>
          <p:spPr>
            <a:xfrm>
              <a:off x="2928870" y="2662393"/>
              <a:ext cx="417317" cy="28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450"/>
                </a:spcBef>
                <a:buClr>
                  <a:schemeClr val="bg1">
                    <a:lumMod val="50000"/>
                  </a:schemeClr>
                </a:buClr>
                <a:buSzPct val="80000"/>
              </a:pPr>
              <a:r>
                <a:rPr lang="en-US" altLang="zh-CN" sz="787" dirty="0">
                  <a:ea typeface="华文细黑" pitchFamily="2" charset="-122"/>
                </a:rPr>
                <a:t>UL</a:t>
              </a:r>
              <a:endParaRPr lang="zh-CN" altLang="en-US" sz="787" dirty="0" err="1">
                <a:ea typeface="华文细黑" pitchFamily="2" charset="-122"/>
              </a:endParaRPr>
            </a:p>
          </p:txBody>
        </p:sp>
      </p:grpSp>
      <p:sp>
        <p:nvSpPr>
          <p:cNvPr id="71" name="文本框 7"/>
          <p:cNvSpPr txBox="1"/>
          <p:nvPr/>
        </p:nvSpPr>
        <p:spPr>
          <a:xfrm>
            <a:off x="600783" y="3392957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2" name="文本框 7"/>
          <p:cNvSpPr txBox="1"/>
          <p:nvPr/>
        </p:nvSpPr>
        <p:spPr>
          <a:xfrm>
            <a:off x="1124522" y="3402479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3" name="文本框 7"/>
          <p:cNvSpPr txBox="1"/>
          <p:nvPr/>
        </p:nvSpPr>
        <p:spPr>
          <a:xfrm>
            <a:off x="1565577" y="3402479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4" name="文本框 7"/>
          <p:cNvSpPr txBox="1"/>
          <p:nvPr/>
        </p:nvSpPr>
        <p:spPr>
          <a:xfrm>
            <a:off x="2096236" y="3394126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5" name="文本框 7"/>
          <p:cNvSpPr txBox="1"/>
          <p:nvPr/>
        </p:nvSpPr>
        <p:spPr>
          <a:xfrm>
            <a:off x="617541" y="4550063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6" name="文本框 7"/>
          <p:cNvSpPr txBox="1"/>
          <p:nvPr/>
        </p:nvSpPr>
        <p:spPr>
          <a:xfrm>
            <a:off x="1109629" y="4565109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7" name="文本框 7"/>
          <p:cNvSpPr txBox="1"/>
          <p:nvPr/>
        </p:nvSpPr>
        <p:spPr>
          <a:xfrm>
            <a:off x="1908541" y="4589632"/>
            <a:ext cx="458780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 err="1">
                <a:ea typeface="华文细黑" pitchFamily="2" charset="-122"/>
              </a:rPr>
              <a:t>eMBB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78" name="文本框 7"/>
          <p:cNvSpPr txBox="1"/>
          <p:nvPr/>
        </p:nvSpPr>
        <p:spPr>
          <a:xfrm>
            <a:off x="2432279" y="4589632"/>
            <a:ext cx="513282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URLLC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4621045" y="4560375"/>
            <a:ext cx="718466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ISD=1732m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86" name="文本框 7"/>
          <p:cNvSpPr txBox="1"/>
          <p:nvPr/>
        </p:nvSpPr>
        <p:spPr>
          <a:xfrm>
            <a:off x="5926162" y="1199031"/>
            <a:ext cx="4720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Rural</a:t>
            </a:r>
            <a:endParaRPr lang="zh-CN" altLang="en-US" sz="600" dirty="0" err="1">
              <a:ea typeface="华文细黑" pitchFamily="2" charset="-122"/>
            </a:endParaRPr>
          </a:p>
        </p:txBody>
      </p:sp>
      <p:grpSp>
        <p:nvGrpSpPr>
          <p:cNvPr id="12" name="组合 96"/>
          <p:cNvGrpSpPr/>
          <p:nvPr/>
        </p:nvGrpSpPr>
        <p:grpSpPr>
          <a:xfrm>
            <a:off x="5493934" y="1199757"/>
            <a:ext cx="2573741" cy="2373206"/>
            <a:chOff x="7327149" y="1516182"/>
            <a:chExt cx="3432547" cy="1439644"/>
          </a:xfrm>
        </p:grpSpPr>
        <p:cxnSp>
          <p:nvCxnSpPr>
            <p:cNvPr id="104" name="直接连接符 103"/>
            <p:cNvCxnSpPr>
              <a:stCxn id="105" idx="1"/>
            </p:cNvCxnSpPr>
            <p:nvPr/>
          </p:nvCxnSpPr>
          <p:spPr bwMode="auto">
            <a:xfrm>
              <a:off x="7327149" y="1556993"/>
              <a:ext cx="7283" cy="1364701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直接连接符 118"/>
            <p:cNvCxnSpPr>
              <a:endCxn id="47" idx="0"/>
            </p:cNvCxnSpPr>
            <p:nvPr/>
          </p:nvCxnSpPr>
          <p:spPr bwMode="auto">
            <a:xfrm flipH="1">
              <a:off x="7769797" y="1516182"/>
              <a:ext cx="3" cy="1381435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直接连接符 131"/>
            <p:cNvCxnSpPr/>
            <p:nvPr/>
          </p:nvCxnSpPr>
          <p:spPr bwMode="auto">
            <a:xfrm flipH="1">
              <a:off x="8628237" y="1553673"/>
              <a:ext cx="18090" cy="139308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直接连接符 132"/>
            <p:cNvCxnSpPr/>
            <p:nvPr/>
          </p:nvCxnSpPr>
          <p:spPr bwMode="auto">
            <a:xfrm flipH="1">
              <a:off x="9463467" y="1541425"/>
              <a:ext cx="12317" cy="1414401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直接连接符 133"/>
            <p:cNvCxnSpPr/>
            <p:nvPr/>
          </p:nvCxnSpPr>
          <p:spPr bwMode="auto">
            <a:xfrm flipH="1">
              <a:off x="9889521" y="1542809"/>
              <a:ext cx="18175" cy="1393431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直接连接符 134"/>
            <p:cNvCxnSpPr/>
            <p:nvPr/>
          </p:nvCxnSpPr>
          <p:spPr bwMode="auto">
            <a:xfrm>
              <a:off x="10737645" y="1531257"/>
              <a:ext cx="22051" cy="1424569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直接连接符 135"/>
            <p:cNvCxnSpPr/>
            <p:nvPr/>
          </p:nvCxnSpPr>
          <p:spPr bwMode="auto">
            <a:xfrm flipH="1">
              <a:off x="9062164" y="1541424"/>
              <a:ext cx="11824" cy="1394816"/>
            </a:xfrm>
            <a:prstGeom prst="lin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9" name="文本框 27"/>
          <p:cNvSpPr txBox="1"/>
          <p:nvPr/>
        </p:nvSpPr>
        <p:spPr>
          <a:xfrm>
            <a:off x="2784147" y="2876888"/>
            <a:ext cx="10058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Energy efficiency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32964" y="3058266"/>
            <a:ext cx="933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High sleep ratio and long sleep duration</a:t>
            </a:r>
            <a:endParaRPr lang="zh-CN" altLang="en-US" sz="825" dirty="0" err="1">
              <a:ea typeface="华文细黑" pitchFamily="2" charset="-122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2169580919"/>
              </p:ext>
            </p:extLst>
          </p:nvPr>
        </p:nvGraphicFramePr>
        <p:xfrm>
          <a:off x="3751873" y="2810231"/>
          <a:ext cx="1281505" cy="92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12" name="文本框 27"/>
          <p:cNvSpPr txBox="1"/>
          <p:nvPr/>
        </p:nvSpPr>
        <p:spPr>
          <a:xfrm>
            <a:off x="3926849" y="2810231"/>
            <a:ext cx="10058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Bandwidth (GHz)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833754" y="3096356"/>
            <a:ext cx="95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200" dirty="0">
                <a:solidFill>
                  <a:schemeClr val="bg1"/>
                </a:solidFill>
                <a:ea typeface="华文细黑" pitchFamily="2" charset="-122"/>
              </a:rPr>
              <a:t>Up to 640MHz</a:t>
            </a:r>
            <a:endParaRPr lang="zh-CN" altLang="en-US" sz="12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16729" y="4147715"/>
            <a:ext cx="888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 smtClean="0">
                <a:ea typeface="华文细黑" pitchFamily="2" charset="-122"/>
              </a:rPr>
              <a:t>Not </a:t>
            </a:r>
            <a:r>
              <a:rPr lang="en-US" altLang="zh-CN" sz="750" dirty="0" smtClean="0">
                <a:ea typeface="华文细黑" pitchFamily="2" charset="-122"/>
              </a:rPr>
              <a:t>evaluated in TR37.910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257" y="41766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solidFill>
                  <a:schemeClr val="bg1"/>
                </a:solidFill>
                <a:ea typeface="华文细黑" pitchFamily="2" charset="-122"/>
              </a:rPr>
              <a:t>20</a:t>
            </a:r>
            <a:endParaRPr lang="zh-CN" altLang="en-US" sz="10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209882" y="41766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050" dirty="0">
                <a:solidFill>
                  <a:schemeClr val="bg1"/>
                </a:solidFill>
                <a:ea typeface="华文细黑" pitchFamily="2" charset="-122"/>
              </a:rPr>
              <a:t>20</a:t>
            </a:r>
            <a:endParaRPr lang="zh-CN" altLang="en-US" sz="105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06" name="文本框 7"/>
          <p:cNvSpPr txBox="1"/>
          <p:nvPr/>
        </p:nvSpPr>
        <p:spPr>
          <a:xfrm>
            <a:off x="7095756" y="4568182"/>
            <a:ext cx="1462432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Rural (120km/h; 500km/h)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7402527" y="3910662"/>
            <a:ext cx="63831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825" dirty="0">
                <a:ea typeface="华文细黑" pitchFamily="2" charset="-122"/>
              </a:rPr>
              <a:t>700 MHz </a:t>
            </a:r>
            <a:endParaRPr lang="zh-CN" altLang="en-US" sz="825" dirty="0"/>
          </a:p>
        </p:txBody>
      </p:sp>
      <p:sp>
        <p:nvSpPr>
          <p:cNvPr id="107" name="文本框 27"/>
          <p:cNvSpPr txBox="1"/>
          <p:nvPr/>
        </p:nvSpPr>
        <p:spPr>
          <a:xfrm>
            <a:off x="6640228" y="3750612"/>
            <a:ext cx="11867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25" dirty="0">
                <a:ea typeface="华文细黑" pitchFamily="2" charset="-122"/>
              </a:rPr>
              <a:t>Mobility (bit/s/Hz)</a:t>
            </a:r>
            <a:endParaRPr lang="zh-CN" altLang="en-US" sz="825" dirty="0" err="1">
              <a:ea typeface="华文细黑" pitchFamily="2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37972" y="2506917"/>
            <a:ext cx="39145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800" dirty="0">
                <a:solidFill>
                  <a:schemeClr val="bg1"/>
                </a:solidFill>
                <a:ea typeface="华文细黑" pitchFamily="2" charset="-122"/>
              </a:rPr>
              <a:t>0.73</a:t>
            </a:r>
            <a:endParaRPr lang="zh-CN" altLang="en-US" sz="800" dirty="0" err="1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38036" y="734771"/>
            <a:ext cx="664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lvl="0" indent="-205924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sz="1200" dirty="0" smtClean="0">
                <a:solidFill>
                  <a:prstClr val="black"/>
                </a:solidFill>
                <a:ea typeface="华文细黑" pitchFamily="2" charset="-122"/>
              </a:rPr>
              <a:t>LTE fulfills the </a:t>
            </a:r>
            <a:r>
              <a:rPr lang="en-US" altLang="zh-CN" sz="1200" dirty="0">
                <a:solidFill>
                  <a:prstClr val="black"/>
                </a:solidFill>
                <a:ea typeface="华文细黑" pitchFamily="2" charset="-122"/>
              </a:rPr>
              <a:t>technical </a:t>
            </a:r>
            <a:r>
              <a:rPr lang="en-US" altLang="zh-CN" sz="1200" dirty="0" smtClean="0">
                <a:solidFill>
                  <a:prstClr val="black"/>
                </a:solidFill>
                <a:ea typeface="华文细黑" pitchFamily="2" charset="-122"/>
              </a:rPr>
              <a:t>performance requirements for required number of test environments.</a:t>
            </a:r>
            <a:endParaRPr lang="zh-CN" altLang="en-US" sz="1200" dirty="0" err="1">
              <a:solidFill>
                <a:prstClr val="black"/>
              </a:solidFill>
              <a:ea typeface="华文细黑" pitchFamily="2" charset="-122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2725238" y="2149289"/>
            <a:ext cx="2318742" cy="67487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570945" y="2182194"/>
            <a:ext cx="1171270" cy="553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2999" dirty="0">
                <a:solidFill>
                  <a:srgbClr val="00B050"/>
                </a:solidFill>
                <a:latin typeface="Calibri" pitchFamily="34" charset="0"/>
                <a:ea typeface="华文细黑" pitchFamily="2" charset="-122"/>
              </a:rPr>
              <a:t>LTE</a:t>
            </a:r>
            <a:endParaRPr lang="zh-CN" altLang="en-US" sz="2999" dirty="0" err="1">
              <a:solidFill>
                <a:srgbClr val="00B050"/>
              </a:solidFill>
              <a:latin typeface="Calibri" pitchFamily="34" charset="0"/>
              <a:ea typeface="华文细黑" pitchFamily="2" charset="-122"/>
            </a:endParaRPr>
          </a:p>
        </p:txBody>
      </p:sp>
      <p:sp>
        <p:nvSpPr>
          <p:cNvPr id="99" name="文本框 7"/>
          <p:cNvSpPr txBox="1"/>
          <p:nvPr/>
        </p:nvSpPr>
        <p:spPr>
          <a:xfrm>
            <a:off x="5594327" y="4550063"/>
            <a:ext cx="841897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Indoor Hotspot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00" name="文本框 7"/>
          <p:cNvSpPr txBox="1"/>
          <p:nvPr/>
        </p:nvSpPr>
        <p:spPr>
          <a:xfrm>
            <a:off x="6358068" y="4558212"/>
            <a:ext cx="857027" cy="21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87" dirty="0">
                <a:ea typeface="华文细黑" pitchFamily="2" charset="-122"/>
              </a:rPr>
              <a:t>Dense Urban</a:t>
            </a:r>
            <a:endParaRPr lang="zh-CN" altLang="en-US" sz="787" dirty="0" err="1">
              <a:ea typeface="华文细黑" pitchFamily="2" charset="-122"/>
            </a:endParaRPr>
          </a:p>
        </p:txBody>
      </p:sp>
      <p:sp>
        <p:nvSpPr>
          <p:cNvPr id="103" name="文本框 7"/>
          <p:cNvSpPr txBox="1"/>
          <p:nvPr/>
        </p:nvSpPr>
        <p:spPr>
          <a:xfrm>
            <a:off x="5214271" y="1202130"/>
            <a:ext cx="3048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err="1">
                <a:ea typeface="华文细黑" pitchFamily="2" charset="-122"/>
              </a:rPr>
              <a:t>InH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05" name="文本框 7"/>
          <p:cNvSpPr txBox="1"/>
          <p:nvPr/>
        </p:nvSpPr>
        <p:spPr>
          <a:xfrm>
            <a:off x="5493933" y="1184801"/>
            <a:ext cx="44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>
                <a:ea typeface="华文细黑" pitchFamily="2" charset="-122"/>
              </a:rPr>
              <a:t>Dense Urban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37" name="文本框 7"/>
          <p:cNvSpPr txBox="1"/>
          <p:nvPr/>
        </p:nvSpPr>
        <p:spPr>
          <a:xfrm>
            <a:off x="6407486" y="1197813"/>
            <a:ext cx="472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Rural</a:t>
            </a:r>
          </a:p>
          <a:p>
            <a:pPr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(LMLC)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38" name="文本框 7"/>
          <p:cNvSpPr txBox="1"/>
          <p:nvPr/>
        </p:nvSpPr>
        <p:spPr>
          <a:xfrm>
            <a:off x="7998151" y="1210744"/>
            <a:ext cx="472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Rural</a:t>
            </a:r>
          </a:p>
          <a:p>
            <a:pPr algn="ctr">
              <a:spcBef>
                <a:spcPts val="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(LMLC)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39" name="文本框 7"/>
          <p:cNvSpPr txBox="1"/>
          <p:nvPr/>
        </p:nvSpPr>
        <p:spPr>
          <a:xfrm>
            <a:off x="7521512" y="1218431"/>
            <a:ext cx="4720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smtClean="0">
                <a:ea typeface="华文细黑" pitchFamily="2" charset="-122"/>
              </a:rPr>
              <a:t>Rural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40" name="文本框 7"/>
          <p:cNvSpPr txBox="1"/>
          <p:nvPr/>
        </p:nvSpPr>
        <p:spPr>
          <a:xfrm>
            <a:off x="6814772" y="1187368"/>
            <a:ext cx="3048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 err="1">
                <a:ea typeface="华文细黑" pitchFamily="2" charset="-122"/>
              </a:rPr>
              <a:t>InH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141" name="文本框 7"/>
          <p:cNvSpPr txBox="1"/>
          <p:nvPr/>
        </p:nvSpPr>
        <p:spPr>
          <a:xfrm>
            <a:off x="7096138" y="1193533"/>
            <a:ext cx="44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600" dirty="0">
                <a:ea typeface="华文细黑" pitchFamily="2" charset="-122"/>
              </a:rPr>
              <a:t>Dense Urban</a:t>
            </a:r>
            <a:endParaRPr lang="zh-CN" altLang="en-US" sz="600" dirty="0" err="1">
              <a:ea typeface="华文细黑" pitchFamily="2" charset="-122"/>
            </a:endParaRPr>
          </a:p>
        </p:txBody>
      </p:sp>
      <p:sp>
        <p:nvSpPr>
          <p:cNvPr id="90" name="Title 1"/>
          <p:cNvSpPr>
            <a:spLocks noGrp="1"/>
          </p:cNvSpPr>
          <p:nvPr>
            <p:ph type="title"/>
          </p:nvPr>
        </p:nvSpPr>
        <p:spPr>
          <a:xfrm>
            <a:off x="457081" y="39339"/>
            <a:ext cx="7132548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  <a:t>3GPP Compliance to</a:t>
            </a:r>
            <a:br>
              <a:rPr lang="en-US" altLang="zh-CN" sz="2800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</a:br>
            <a:r>
              <a:rPr lang="en-US" altLang="zh-CN" dirty="0">
                <a:latin typeface="Calibri" pitchFamily="34" charset="0"/>
                <a:ea typeface="BatangChe" pitchFamily="49" charset="-127"/>
                <a:cs typeface="Calibri" pitchFamily="34" charset="0"/>
              </a:rPr>
              <a:t>Technical Performance Requirement</a:t>
            </a:r>
            <a:endParaRPr lang="en-US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4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081" y="90918"/>
            <a:ext cx="7132548" cy="730779"/>
          </a:xfrm>
        </p:spPr>
        <p:txBody>
          <a:bodyPr/>
          <a:lstStyle/>
          <a:p>
            <a:pPr>
              <a:lnSpc>
                <a:spcPts val="2849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  <a:ea typeface="BatangChe" pitchFamily="49" charset="-127"/>
                <a:cs typeface="Calibri" pitchFamily="34" charset="0"/>
              </a:rPr>
              <a:t>Conclusion</a:t>
            </a:r>
            <a:endParaRPr lang="en-US" sz="3599" dirty="0">
              <a:latin typeface="Calibri" pitchFamily="34" charset="0"/>
              <a:ea typeface="BatangChe" pitchFamily="49" charset="-127"/>
              <a:cs typeface="Calibri" pitchFamily="34" charset="0"/>
            </a:endParaRPr>
          </a:p>
        </p:txBody>
      </p:sp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41348"/>
              </p:ext>
            </p:extLst>
          </p:nvPr>
        </p:nvGraphicFramePr>
        <p:xfrm>
          <a:off x="563095" y="662340"/>
          <a:ext cx="7833315" cy="36496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6559"/>
                <a:gridCol w="2375459"/>
                <a:gridCol w="1858982"/>
                <a:gridCol w="572489"/>
                <a:gridCol w="592230"/>
                <a:gridCol w="572489"/>
                <a:gridCol w="572489"/>
                <a:gridCol w="562618"/>
              </a:tblGrid>
              <a:tr h="20056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tx1"/>
                          </a:solidFill>
                        </a:rPr>
                        <a:t>Usage scenario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Sub-items</a:t>
                      </a:r>
                      <a:endParaRPr lang="zh-CN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 method</a:t>
                      </a:r>
                      <a:endParaRPr lang="zh-CN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2" marR="68562" marT="34281" marB="3428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tx1"/>
                          </a:solidFill>
                        </a:rPr>
                        <a:t>Test environment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900" dirty="0" err="1" smtClean="0">
                          <a:solidFill>
                            <a:schemeClr val="tx1"/>
                          </a:solidFill>
                        </a:rPr>
                        <a:t>eMBB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err="1" smtClean="0">
                          <a:solidFill>
                            <a:schemeClr val="tx1"/>
                          </a:solidFill>
                        </a:rPr>
                        <a:t>mMTC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URLLC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910">
                <a:tc v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Indoor hotspot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Dense urban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Rural 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Urban macro 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/>
                          </a:solidFill>
                        </a:rPr>
                        <a:t>Urban macro </a:t>
                      </a:r>
                      <a:endParaRPr lang="zh-CN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540">
                <a:tc rowSpan="8">
                  <a:txBody>
                    <a:bodyPr/>
                    <a:lstStyle/>
                    <a:p>
                      <a:r>
                        <a:rPr lang="en-US" altLang="zh-CN" sz="900" dirty="0" err="1" smtClean="0"/>
                        <a:t>eMBB</a:t>
                      </a:r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Peak data rate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Analysis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Peak spectral efficiency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Analysis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User experienced data rate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None/>
                      </a:pPr>
                      <a:r>
                        <a:rPr lang="en-US" altLang="zh-CN" sz="900" b="0" i="0" dirty="0" smtClean="0"/>
                        <a:t>Analysis, or </a:t>
                      </a:r>
                      <a:r>
                        <a:rPr lang="en-US" altLang="zh-CN" sz="900" b="0" i="0" baseline="0" dirty="0" smtClean="0"/>
                        <a:t>SLS (for multi-layer)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5</a:t>
                      </a:r>
                      <a:r>
                        <a:rPr lang="en-US" altLang="zh-CN" sz="900" b="0" i="0" baseline="30000" dirty="0" smtClean="0"/>
                        <a:t>th</a:t>
                      </a:r>
                      <a:r>
                        <a:rPr lang="en-US" altLang="zh-CN" sz="900" b="0" i="0" dirty="0" smtClean="0"/>
                        <a:t> percentile user spectral efficiency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SLS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Average spectral efficiency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SLS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Area traffic capacity 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Analysis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Energy efficiency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Inspection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Mobility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SLS + LLS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 rowSpan="3">
                  <a:txBody>
                    <a:bodyPr/>
                    <a:lstStyle/>
                    <a:p>
                      <a:r>
                        <a:rPr lang="en-US" altLang="zh-CN" sz="900" dirty="0" err="1" smtClean="0"/>
                        <a:t>eMBB</a:t>
                      </a:r>
                      <a:r>
                        <a:rPr lang="en-US" altLang="zh-CN" sz="900" dirty="0" smtClean="0"/>
                        <a:t>, URLLC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User plane latency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Analysis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Control plane latency 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Analysis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180540">
                <a:tc vMerge="1">
                  <a:txBody>
                    <a:bodyPr/>
                    <a:lstStyle/>
                    <a:p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Mobility interruption time 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Analysis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180540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URLLC</a:t>
                      </a: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Reliability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i="0" dirty="0" smtClean="0"/>
                        <a:t>SLS + LLS</a:t>
                      </a:r>
                      <a:endParaRPr lang="zh-CN" altLang="en-US" sz="900" b="0" i="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900" dirty="0" smtClean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180540">
                <a:tc>
                  <a:txBody>
                    <a:bodyPr/>
                    <a:lstStyle/>
                    <a:p>
                      <a:r>
                        <a:rPr lang="en-US" altLang="zh-CN" sz="900" dirty="0" err="1" smtClean="0"/>
                        <a:t>mMTC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dirty="0" smtClean="0">
                          <a:solidFill>
                            <a:schemeClr val="tx1"/>
                          </a:solidFill>
                        </a:rPr>
                        <a:t>Connection density </a:t>
                      </a:r>
                      <a:endParaRPr lang="zh-CN" altLang="en-US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900" b="0" i="0" dirty="0" smtClean="0"/>
                        <a:t>SLS + LLS</a:t>
                      </a:r>
                      <a:r>
                        <a:rPr lang="en-US" altLang="zh-CN" sz="900" b="0" i="0" baseline="0" dirty="0" smtClean="0">
                          <a:solidFill>
                            <a:schemeClr val="tx1"/>
                          </a:solidFill>
                        </a:rPr>
                        <a:t>, or Full SLS</a:t>
                      </a:r>
                      <a:endParaRPr lang="zh-CN" altLang="en-US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General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Bandwidth and Scalability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Inspection</a:t>
                      </a:r>
                      <a:endParaRPr lang="zh-CN" altLang="en-US" sz="900" dirty="0"/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✓</a:t>
                      </a:r>
                      <a:endParaRPr lang="zh-CN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62" marR="68562" marT="34281" marB="3428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1086421" y="4380840"/>
            <a:ext cx="678666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800" i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Both</a:t>
            </a: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 5G SRIT and NR RIT are compliant with all </a:t>
            </a:r>
            <a:r>
              <a:rPr lang="en-US" altLang="zh-CN" sz="18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IMT-2020 requirements</a:t>
            </a:r>
            <a:endParaRPr lang="en-US" altLang="zh-CN" sz="1800" dirty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zh-CN" altLang="en-US" dirty="0"/>
          </a:p>
        </p:txBody>
      </p:sp>
      <p:pic>
        <p:nvPicPr>
          <p:cNvPr id="3" name="图片 2" descr="logo-Transpar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9731" y="1722930"/>
            <a:ext cx="2298246" cy="1984849"/>
          </a:xfrm>
          <a:prstGeom prst="rect">
            <a:avLst/>
          </a:prstGeom>
        </p:spPr>
      </p:pic>
      <p:pic>
        <p:nvPicPr>
          <p:cNvPr id="4" name="Picture 28" descr="华为LOGO文件副本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8046" y="1284308"/>
            <a:ext cx="538498" cy="50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 descr="中国电信1"/>
          <p:cNvPicPr>
            <a:picLocks noChangeAspect="1" noChangeArrowheads="1"/>
          </p:cNvPicPr>
          <p:nvPr/>
        </p:nvPicPr>
        <p:blipFill>
          <a:blip r:embed="rId4" cstate="print"/>
          <a:srcRect l="8000" t="5170" r="6323" b="6463"/>
          <a:stretch>
            <a:fillRect/>
          </a:stretch>
        </p:blipFill>
        <p:spPr bwMode="auto">
          <a:xfrm>
            <a:off x="2455671" y="3595327"/>
            <a:ext cx="500371" cy="56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b="43561"/>
          <a:stretch>
            <a:fillRect/>
          </a:stretch>
        </p:blipFill>
        <p:spPr bwMode="auto">
          <a:xfrm>
            <a:off x="1577104" y="1360014"/>
            <a:ext cx="1123237" cy="23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9200" y="1360014"/>
            <a:ext cx="667068" cy="48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8833" y="3696752"/>
            <a:ext cx="560730" cy="56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8" cstate="print"/>
          <a:srcRect l="793" t="12673" r="92570" b="77431"/>
          <a:stretch>
            <a:fillRect/>
          </a:stretch>
        </p:blipFill>
        <p:spPr bwMode="auto">
          <a:xfrm>
            <a:off x="2690450" y="1181876"/>
            <a:ext cx="704666" cy="59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04449" y="1343176"/>
            <a:ext cx="899318" cy="41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45363" y="2562596"/>
            <a:ext cx="1015526" cy="645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1" cstate="print"/>
          <a:srcRect l="70290" t="37327" r="11359" b="28819"/>
          <a:stretch>
            <a:fillRect/>
          </a:stretch>
        </p:blipFill>
        <p:spPr bwMode="auto">
          <a:xfrm>
            <a:off x="6358567" y="3615905"/>
            <a:ext cx="611146" cy="63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2" cstate="print"/>
          <a:srcRect l="47047" t="11632" r="46999" b="81424"/>
          <a:stretch>
            <a:fillRect/>
          </a:stretch>
        </p:blipFill>
        <p:spPr bwMode="auto">
          <a:xfrm>
            <a:off x="3539800" y="1331290"/>
            <a:ext cx="621719" cy="40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3" cstate="print"/>
          <a:srcRect l="5271" t="11632" r="87408" b="81597"/>
          <a:stretch>
            <a:fillRect/>
          </a:stretch>
        </p:blipFill>
        <p:spPr bwMode="auto">
          <a:xfrm>
            <a:off x="771332" y="1338261"/>
            <a:ext cx="586682" cy="3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14" cstate="print"/>
          <a:srcRect l="8309" t="12326" r="79295" b="80903"/>
          <a:stretch>
            <a:fillRect/>
          </a:stretch>
        </p:blipFill>
        <p:spPr bwMode="auto">
          <a:xfrm>
            <a:off x="625464" y="2566233"/>
            <a:ext cx="1155711" cy="354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5" cstate="print"/>
          <a:srcRect t="14410" r="91801" b="80034"/>
          <a:stretch>
            <a:fillRect/>
          </a:stretch>
        </p:blipFill>
        <p:spPr bwMode="auto">
          <a:xfrm>
            <a:off x="1405718" y="3750226"/>
            <a:ext cx="1023790" cy="39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16" cstate="print"/>
          <a:srcRect l="14641" t="13715" r="73743" b="79514"/>
          <a:stretch>
            <a:fillRect/>
          </a:stretch>
        </p:blipFill>
        <p:spPr bwMode="auto">
          <a:xfrm>
            <a:off x="671339" y="2018997"/>
            <a:ext cx="1171435" cy="38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17" cstate="print"/>
          <a:srcRect l="8590" t="61285" r="78526" b="33159"/>
          <a:stretch>
            <a:fillRect/>
          </a:stretch>
        </p:blipFill>
        <p:spPr bwMode="auto">
          <a:xfrm>
            <a:off x="7211968" y="3208435"/>
            <a:ext cx="1467159" cy="3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8" cstate="print"/>
          <a:srcRect l="44022" t="15625" r="44265" b="78299"/>
          <a:stretch>
            <a:fillRect/>
          </a:stretch>
        </p:blipFill>
        <p:spPr bwMode="auto">
          <a:xfrm>
            <a:off x="4306203" y="1306357"/>
            <a:ext cx="1567135" cy="45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19" cstate="print"/>
          <a:srcRect l="5173" t="12326" r="84675" b="82813"/>
          <a:stretch>
            <a:fillRect/>
          </a:stretch>
        </p:blipFill>
        <p:spPr bwMode="auto">
          <a:xfrm>
            <a:off x="5210348" y="3831196"/>
            <a:ext cx="1161532" cy="31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1525864951753003078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87561" y="3719194"/>
            <a:ext cx="427323" cy="427323"/>
          </a:xfrm>
          <a:prstGeom prst="rect">
            <a:avLst/>
          </a:prstGeom>
        </p:spPr>
      </p:pic>
      <p:pic>
        <p:nvPicPr>
          <p:cNvPr id="23" name="图片 22" descr="0d66fb8c-f7b0-4d2c-888c-51d56f67aeab_1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1045866" y="2840740"/>
            <a:ext cx="314905" cy="944716"/>
          </a:xfrm>
          <a:prstGeom prst="rect">
            <a:avLst/>
          </a:prstGeom>
        </p:spPr>
      </p:pic>
      <p:pic>
        <p:nvPicPr>
          <p:cNvPr id="24" name="Picture 21"/>
          <p:cNvPicPr>
            <a:picLocks noChangeAspect="1" noChangeArrowheads="1"/>
          </p:cNvPicPr>
          <p:nvPr/>
        </p:nvPicPr>
        <p:blipFill>
          <a:blip r:embed="rId22" cstate="print"/>
          <a:srcRect l="12884" t="12500" r="71986" b="78299"/>
          <a:stretch>
            <a:fillRect/>
          </a:stretch>
        </p:blipFill>
        <p:spPr bwMode="auto">
          <a:xfrm>
            <a:off x="7336533" y="2040880"/>
            <a:ext cx="1218031" cy="41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24" descr="cewitlogo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80098" y="3696752"/>
            <a:ext cx="1913249" cy="503936"/>
          </a:xfrm>
          <a:prstGeom prst="rect">
            <a:avLst/>
          </a:prstGeom>
        </p:spPr>
      </p:pic>
      <p:pic>
        <p:nvPicPr>
          <p:cNvPr id="9" name="图片 8" descr="zte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1332" y="3860573"/>
            <a:ext cx="677289" cy="1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78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>
          <a:xfrm>
            <a:off x="685800" y="1599010"/>
            <a:ext cx="7772400" cy="1101328"/>
          </a:xfrm>
        </p:spPr>
        <p:txBody>
          <a:bodyPr/>
          <a:lstStyle/>
          <a:p>
            <a:r>
              <a:rPr lang="en-US" altLang="en-US" sz="36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6462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smtClean="0"/>
              <a:t>3GPP 5G submission towards ITU-R</a:t>
            </a:r>
          </a:p>
        </p:txBody>
      </p:sp>
      <p:sp>
        <p:nvSpPr>
          <p:cNvPr id="49" name="矩形 48"/>
          <p:cNvSpPr/>
          <p:nvPr/>
        </p:nvSpPr>
        <p:spPr bwMode="auto">
          <a:xfrm>
            <a:off x="204788" y="1657350"/>
            <a:ext cx="2251075" cy="213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39700" dir="3180000" algn="ctr" rotWithShape="0">
              <a:schemeClr val="bg1">
                <a:lumMod val="65000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443038"/>
            <a:ext cx="6554787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矩形 50"/>
          <p:cNvSpPr>
            <a:spLocks noChangeArrowheads="1"/>
          </p:cNvSpPr>
          <p:nvPr/>
        </p:nvSpPr>
        <p:spPr bwMode="auto">
          <a:xfrm>
            <a:off x="127000" y="796925"/>
            <a:ext cx="769143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sz="1800">
                <a:latin typeface="Calibri" panose="020F0502020204030204" pitchFamily="34" charset="0"/>
              </a:rPr>
              <a:t>Name : </a:t>
            </a:r>
            <a:r>
              <a:rPr lang="en-US" altLang="zh-CN" sz="1800">
                <a:solidFill>
                  <a:srgbClr val="FF0000"/>
                </a:solidFill>
                <a:latin typeface="Calibri" panose="020F0502020204030204" pitchFamily="34" charset="0"/>
              </a:rPr>
              <a:t>5G</a:t>
            </a:r>
            <a:r>
              <a:rPr lang="en-US" altLang="zh-CN" sz="1800">
                <a:latin typeface="Calibri" panose="020F0502020204030204" pitchFamily="34" charset="0"/>
              </a:rPr>
              <a:t>	</a:t>
            </a:r>
            <a:r>
              <a:rPr lang="en-US" altLang="zh-CN" sz="1200">
                <a:latin typeface="Calibri" panose="020F0502020204030204" pitchFamily="34" charset="0"/>
              </a:rPr>
              <a:t>			</a:t>
            </a:r>
            <a:endParaRPr lang="it-IT" altLang="zh-CN" sz="1200">
              <a:latin typeface="Calibri" panose="020F0502020204030204" pitchFamily="34" charset="0"/>
            </a:endParaRPr>
          </a:p>
          <a:p>
            <a:pPr lvl="2">
              <a:spcBef>
                <a:spcPts val="450"/>
              </a:spcBef>
            </a:pPr>
            <a:r>
              <a:rPr lang="en-US" altLang="zh-CN" sz="1400">
                <a:latin typeface="Calibri" panose="020F0502020204030204" pitchFamily="34" charset="0"/>
              </a:rPr>
              <a:t>Footnote: Developed by 3GPP as 5G, Release 15 and beyond </a:t>
            </a:r>
            <a:endParaRPr lang="it-IT" altLang="zh-CN" sz="1400">
              <a:latin typeface="Calibri" panose="020F0502020204030204" pitchFamily="34" charset="0"/>
            </a:endParaRPr>
          </a:p>
        </p:txBody>
      </p:sp>
      <p:cxnSp>
        <p:nvCxnSpPr>
          <p:cNvPr id="12294" name="直接连接符 51"/>
          <p:cNvCxnSpPr>
            <a:cxnSpLocks noChangeShapeType="1"/>
          </p:cNvCxnSpPr>
          <p:nvPr/>
        </p:nvCxnSpPr>
        <p:spPr bwMode="auto">
          <a:xfrm>
            <a:off x="511175" y="1085850"/>
            <a:ext cx="6948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矩形 52"/>
          <p:cNvSpPr/>
          <p:nvPr/>
        </p:nvSpPr>
        <p:spPr>
          <a:xfrm>
            <a:off x="196850" y="1749425"/>
            <a:ext cx="2270125" cy="1938992"/>
          </a:xfrm>
          <a:prstGeom prst="rect">
            <a:avLst/>
          </a:prstGeom>
        </p:spPr>
        <p:txBody>
          <a:bodyPr>
            <a:spAutoFit/>
          </a:bodyPr>
          <a:lstStyle>
            <a:lvl1pPr marL="255588" indent="-255588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815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9535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Blip>
                <a:blip r:embed="rId3"/>
              </a:buBlip>
            </a:pPr>
            <a:r>
              <a:rPr kumimoji="1" lang="en-US" altLang="zh-CN" sz="1500" i="1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Submission 1:</a:t>
            </a:r>
            <a:r>
              <a:rPr kumimoji="1"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kumimoji="1" lang="en-US" altLang="zh-CN" sz="1500" b="1" i="1" dirty="0" smtClean="0">
                <a:solidFill>
                  <a:srgbClr val="00B05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SRIT</a:t>
            </a:r>
            <a:endParaRPr kumimoji="1" lang="en-US" altLang="zh-CN" sz="1500" b="1" i="1" dirty="0">
              <a:solidFill>
                <a:srgbClr val="00B050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Component RIT: </a:t>
            </a:r>
            <a:r>
              <a:rPr lang="en-US" altLang="en-US" sz="1100" b="1" dirty="0">
                <a:solidFill>
                  <a:srgbClr val="00B050"/>
                </a:solidFill>
                <a:latin typeface="Calibri" panose="020F0502020204030204" pitchFamily="34" charset="0"/>
              </a:rPr>
              <a:t>NR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Component RIT: </a:t>
            </a:r>
            <a:r>
              <a:rPr lang="en-US" altLang="en-US" sz="1100" b="1" dirty="0">
                <a:solidFill>
                  <a:srgbClr val="00B050"/>
                </a:solidFill>
                <a:latin typeface="Calibri" panose="020F0502020204030204" pitchFamily="34" charset="0"/>
              </a:rPr>
              <a:t>EUTRA/LTE </a:t>
            </a:r>
          </a:p>
          <a:p>
            <a:pPr lvl="2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incl. standalone LTE, NB-IoT, </a:t>
            </a:r>
            <a:r>
              <a:rPr lang="en-US" alt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eMTC</a:t>
            </a: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, and LTE-NR DC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full 38 and 36 series, and subset of 37 series</a:t>
            </a:r>
            <a:endParaRPr kumimoji="1"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>
              <a:spcBef>
                <a:spcPct val="20000"/>
              </a:spcBef>
              <a:buFontTx/>
              <a:buBlip>
                <a:blip r:embed="rId3"/>
              </a:buBlip>
            </a:pPr>
            <a:r>
              <a:rPr kumimoji="1" lang="en-US" altLang="zh-CN" sz="1500" i="1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Submission 2:</a:t>
            </a:r>
            <a:r>
              <a:rPr kumimoji="1"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kumimoji="1" lang="en-US" altLang="zh-CN" sz="1500" b="1" i="1" dirty="0">
                <a:solidFill>
                  <a:srgbClr val="00B05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NR RIT</a:t>
            </a:r>
          </a:p>
        </p:txBody>
      </p:sp>
      <p:sp>
        <p:nvSpPr>
          <p:cNvPr id="54" name="TextBox 14"/>
          <p:cNvSpPr txBox="1"/>
          <p:nvPr/>
        </p:nvSpPr>
        <p:spPr>
          <a:xfrm>
            <a:off x="-4763" y="4325938"/>
            <a:ext cx="9120188" cy="369887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marL="205924" indent="-205924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zh-CN" sz="18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rPr>
              <a:t>3GPP provided complete submission templates to WP 5D#33 and acknowledgement is received.</a:t>
            </a:r>
          </a:p>
        </p:txBody>
      </p:sp>
      <p:sp>
        <p:nvSpPr>
          <p:cNvPr id="55" name="七角星 54"/>
          <p:cNvSpPr/>
          <p:nvPr/>
        </p:nvSpPr>
        <p:spPr bwMode="auto">
          <a:xfrm>
            <a:off x="8235950" y="2449513"/>
            <a:ext cx="644525" cy="561975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825" dirty="0">
                <a:solidFill>
                  <a:schemeClr val="bg1"/>
                </a:solidFill>
                <a:ea typeface="华文细黑" panose="02010600040101010101" pitchFamily="2" charset="-122"/>
              </a:rPr>
              <a:t>We are Here</a:t>
            </a:r>
            <a:endParaRPr lang="zh-CN" altLang="en-US" sz="825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03188" y="179388"/>
            <a:ext cx="8304212" cy="554037"/>
          </a:xfrm>
        </p:spPr>
        <p:txBody>
          <a:bodyPr/>
          <a:lstStyle/>
          <a:p>
            <a:pPr algn="l"/>
            <a:r>
              <a:rPr lang="en-US" altLang="zh-CN" sz="3000" dirty="0" smtClean="0">
                <a:ea typeface="BatangChe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2227203" y="1505241"/>
            <a:ext cx="2597660" cy="2555632"/>
          </a:xfrm>
          <a:prstGeom prst="roundRect">
            <a:avLst>
              <a:gd name="adj" fmla="val 115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64463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490305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6975744" y="2243751"/>
            <a:ext cx="1980685" cy="1817122"/>
          </a:xfrm>
          <a:prstGeom prst="roundRect">
            <a:avLst>
              <a:gd name="adj" fmla="val 1153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4339" y="214442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48" y="2909655"/>
            <a:ext cx="19643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development and submission towards IMT-2020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77248" y="1520476"/>
            <a:ext cx="253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248230" y="2111597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09096" y="2097530"/>
            <a:ext cx="25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46173" y="2957454"/>
            <a:ext cx="1852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 smtClean="0">
                <a:solidFill>
                  <a:schemeClr val="bg1"/>
                </a:solidFill>
              </a:rPr>
              <a:t>3GPP 5G technology for IMT-2020</a:t>
            </a:r>
          </a:p>
        </p:txBody>
      </p:sp>
      <p:sp>
        <p:nvSpPr>
          <p:cNvPr id="7" name="矩形 6"/>
          <p:cNvSpPr/>
          <p:nvPr/>
        </p:nvSpPr>
        <p:spPr>
          <a:xfrm>
            <a:off x="4862737" y="2953840"/>
            <a:ext cx="1928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3GPP 5G self evaluation towards IMT-2020</a:t>
            </a:r>
          </a:p>
        </p:txBody>
      </p:sp>
      <p:sp>
        <p:nvSpPr>
          <p:cNvPr id="68" name="矩形 67"/>
          <p:cNvSpPr/>
          <p:nvPr/>
        </p:nvSpPr>
        <p:spPr>
          <a:xfrm>
            <a:off x="6871556" y="2952764"/>
            <a:ext cx="1928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45345644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梯形 137"/>
          <p:cNvSpPr/>
          <p:nvPr/>
        </p:nvSpPr>
        <p:spPr bwMode="auto">
          <a:xfrm>
            <a:off x="254449" y="3430958"/>
            <a:ext cx="8584751" cy="1148662"/>
          </a:xfrm>
          <a:prstGeom prst="trapezoid">
            <a:avLst>
              <a:gd name="adj" fmla="val 183880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164123" y="0"/>
            <a:ext cx="7112977" cy="1039813"/>
          </a:xfrm>
        </p:spPr>
        <p:txBody>
          <a:bodyPr/>
          <a:lstStyle/>
          <a:p>
            <a:r>
              <a:rPr lang="en-US" altLang="fi-FI" dirty="0" smtClean="0"/>
              <a:t>3GPP 5G</a:t>
            </a:r>
            <a:r>
              <a:rPr lang="en-US" altLang="fi-FI" dirty="0"/>
              <a:t>:</a:t>
            </a:r>
            <a:r>
              <a:rPr lang="en-US" altLang="fi-FI" dirty="0" smtClean="0"/>
              <a:t> NR key technical </a:t>
            </a:r>
            <a:r>
              <a:rPr lang="en-US" altLang="zh-CN" dirty="0" smtClean="0"/>
              <a:t>characteristics</a:t>
            </a:r>
            <a:endParaRPr lang="en-US" altLang="fi-FI" dirty="0" smtClean="0"/>
          </a:p>
        </p:txBody>
      </p:sp>
      <p:sp>
        <p:nvSpPr>
          <p:cNvPr id="25" name="TextBox 3">
            <a:extLst>
              <a:ext uri="{FF2B5EF4-FFF2-40B4-BE49-F238E27FC236}">
                <a16:creationId xmlns="" xmlns:a16="http://schemas.microsoft.com/office/drawing/2014/main" id="{46126EBF-7395-49AC-94C1-8010E9BC4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004" y="967651"/>
            <a:ext cx="2226857" cy="63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ctr" eaLnBrk="1" hangingPunct="1"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  <a:lvl2pPr marL="742950" indent="-285750" eaLnBrk="0" hangingPunct="0">
              <a:defRPr>
                <a:cs typeface="Arial" charset="0"/>
              </a:defRPr>
            </a:lvl2pPr>
            <a:lvl3pPr marL="1143000" indent="-228600" eaLnBrk="0" hangingPunct="0">
              <a:defRPr>
                <a:cs typeface="Arial" charset="0"/>
              </a:defRPr>
            </a:lvl3pPr>
            <a:lvl4pPr marL="1600200" indent="-228600" eaLnBrk="0" hangingPunct="0">
              <a:defRPr>
                <a:cs typeface="Arial" charset="0"/>
              </a:defRPr>
            </a:lvl4pPr>
            <a:lvl5pPr marL="2057400" indent="-228600" eaLnBrk="0" hangingPunct="0">
              <a:defRPr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9pPr>
          </a:lstStyle>
          <a:p>
            <a:pPr>
              <a:defRPr/>
            </a:pPr>
            <a:r>
              <a:rPr lang="en-US" altLang="zh-CN" sz="1969" dirty="0" smtClean="0">
                <a:solidFill>
                  <a:schemeClr val="tx1"/>
                </a:solidFill>
                <a:effectLst/>
                <a:latin typeface="+mj-lt"/>
              </a:rPr>
              <a:t>Flexible </a:t>
            </a:r>
          </a:p>
          <a:p>
            <a:pPr>
              <a:defRPr/>
            </a:pPr>
            <a:r>
              <a:rPr lang="en-US" altLang="zh-CN" sz="1969" dirty="0" smtClean="0">
                <a:solidFill>
                  <a:schemeClr val="tx1"/>
                </a:solidFill>
                <a:effectLst/>
                <a:latin typeface="+mj-lt"/>
              </a:rPr>
              <a:t>spectrum utilization</a:t>
            </a:r>
            <a:endParaRPr lang="en-US" sz="1969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="" xmlns:a16="http://schemas.microsoft.com/office/drawing/2014/main" id="{7CFA3AD0-DE0B-46DC-9ED2-7449ACECB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31" y="1016160"/>
            <a:ext cx="1803898" cy="63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ctr" eaLnBrk="1" hangingPunct="1"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  <a:lvl2pPr marL="742950" indent="-285750" eaLnBrk="0" hangingPunct="0">
              <a:defRPr>
                <a:cs typeface="Arial" charset="0"/>
              </a:defRPr>
            </a:lvl2pPr>
            <a:lvl3pPr marL="1143000" indent="-228600" eaLnBrk="0" hangingPunct="0">
              <a:defRPr>
                <a:cs typeface="Arial" charset="0"/>
              </a:defRPr>
            </a:lvl3pPr>
            <a:lvl4pPr marL="1600200" indent="-228600" eaLnBrk="0" hangingPunct="0">
              <a:defRPr>
                <a:cs typeface="Arial" charset="0"/>
              </a:defRPr>
            </a:lvl4pPr>
            <a:lvl5pPr marL="2057400" indent="-228600" eaLnBrk="0" hangingPunct="0">
              <a:defRPr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9pPr>
          </a:lstStyle>
          <a:p>
            <a:pPr>
              <a:defRPr/>
            </a:pPr>
            <a:r>
              <a:rPr lang="en-US" sz="1969" dirty="0" smtClean="0">
                <a:solidFill>
                  <a:schemeClr val="tx1"/>
                </a:solidFill>
                <a:effectLst/>
                <a:latin typeface="+mj-lt"/>
              </a:rPr>
              <a:t>Flexible </a:t>
            </a:r>
          </a:p>
          <a:p>
            <a:pPr>
              <a:defRPr/>
            </a:pPr>
            <a:r>
              <a:rPr lang="en-US" sz="1969" dirty="0" smtClean="0">
                <a:solidFill>
                  <a:schemeClr val="tx1"/>
                </a:solidFill>
                <a:effectLst/>
                <a:latin typeface="+mj-lt"/>
              </a:rPr>
              <a:t>frame structure</a:t>
            </a:r>
            <a:endParaRPr lang="en-US" sz="1969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="" xmlns:a16="http://schemas.microsoft.com/office/drawing/2014/main" id="{541AA062-D081-4C0B-B019-5A21D8AEF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2940" y="3515789"/>
            <a:ext cx="2829719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ctr" eaLnBrk="1" hangingPunct="1"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  <a:lvl2pPr marL="742950" indent="-285750" eaLnBrk="0" hangingPunct="0">
              <a:defRPr>
                <a:cs typeface="Arial" charset="0"/>
              </a:defRPr>
            </a:lvl2pPr>
            <a:lvl3pPr marL="1143000" indent="-228600" eaLnBrk="0" hangingPunct="0">
              <a:defRPr>
                <a:cs typeface="Arial" charset="0"/>
              </a:defRPr>
            </a:lvl3pPr>
            <a:lvl4pPr marL="1600200" indent="-228600" eaLnBrk="0" hangingPunct="0">
              <a:defRPr>
                <a:cs typeface="Arial" charset="0"/>
              </a:defRPr>
            </a:lvl4pPr>
            <a:lvl5pPr marL="2057400" indent="-228600" eaLnBrk="0" hangingPunct="0">
              <a:defRPr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9pPr>
          </a:lstStyle>
          <a:p>
            <a:pPr>
              <a:defRPr/>
            </a:pPr>
            <a:r>
              <a:rPr lang="en-US" sz="1969" dirty="0">
                <a:solidFill>
                  <a:schemeClr val="tx1"/>
                </a:solidFill>
                <a:effectLst/>
                <a:latin typeface="+mj-lt"/>
              </a:rPr>
              <a:t>Forward compatibility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="" xmlns:a16="http://schemas.microsoft.com/office/drawing/2014/main" id="{5F77C3F3-442B-4E5D-B0C0-627690993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544" y="1141921"/>
            <a:ext cx="1883569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ctr" eaLnBrk="1" hangingPunct="1"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 charset="0"/>
              </a:defRPr>
            </a:lvl1pPr>
            <a:lvl2pPr marL="742950" indent="-285750" eaLnBrk="0" hangingPunct="0">
              <a:defRPr>
                <a:cs typeface="Arial" charset="0"/>
              </a:defRPr>
            </a:lvl2pPr>
            <a:lvl3pPr marL="1143000" indent="-228600" eaLnBrk="0" hangingPunct="0">
              <a:defRPr>
                <a:cs typeface="Arial" charset="0"/>
              </a:defRPr>
            </a:lvl3pPr>
            <a:lvl4pPr marL="1600200" indent="-228600" eaLnBrk="0" hangingPunct="0">
              <a:defRPr>
                <a:cs typeface="Arial" charset="0"/>
              </a:defRPr>
            </a:lvl4pPr>
            <a:lvl5pPr marL="2057400" indent="-228600" eaLnBrk="0" hangingPunct="0">
              <a:defRPr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cs typeface="Arial" charset="0"/>
              </a:defRPr>
            </a:lvl9pPr>
          </a:lstStyle>
          <a:p>
            <a:pPr>
              <a:defRPr/>
            </a:pPr>
            <a:r>
              <a:rPr lang="en-US" sz="1969" dirty="0" smtClean="0">
                <a:solidFill>
                  <a:schemeClr val="tx1"/>
                </a:solidFill>
                <a:effectLst/>
                <a:latin typeface="+mj-lt"/>
              </a:rPr>
              <a:t>Massive MIMO</a:t>
            </a:r>
            <a:endParaRPr lang="en-US" sz="1969" dirty="0"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3779" y="1906398"/>
            <a:ext cx="536006" cy="535718"/>
            <a:chOff x="446707" y="2682493"/>
            <a:chExt cx="767434" cy="745618"/>
          </a:xfrm>
          <a:solidFill>
            <a:srgbClr val="FF0000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652287" y="2682493"/>
              <a:ext cx="561854" cy="547648"/>
              <a:chOff x="652287" y="2682493"/>
              <a:chExt cx="561854" cy="547648"/>
            </a:xfrm>
            <a:grpFill/>
          </p:grpSpPr>
          <p:sp>
            <p:nvSpPr>
              <p:cNvPr id="2" name="立方体 1"/>
              <p:cNvSpPr/>
              <p:nvPr/>
            </p:nvSpPr>
            <p:spPr bwMode="auto">
              <a:xfrm>
                <a:off x="1009255" y="268249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立方体 35"/>
              <p:cNvSpPr/>
              <p:nvPr/>
            </p:nvSpPr>
            <p:spPr bwMode="auto">
              <a:xfrm>
                <a:off x="959773" y="273053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立方体 36"/>
              <p:cNvSpPr/>
              <p:nvPr/>
            </p:nvSpPr>
            <p:spPr bwMode="auto">
              <a:xfrm>
                <a:off x="910606" y="277924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立方体 37"/>
              <p:cNvSpPr/>
              <p:nvPr/>
            </p:nvSpPr>
            <p:spPr bwMode="auto">
              <a:xfrm>
                <a:off x="857330" y="283107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" name="立方体 38"/>
              <p:cNvSpPr/>
              <p:nvPr/>
            </p:nvSpPr>
            <p:spPr bwMode="auto">
              <a:xfrm>
                <a:off x="804212" y="288046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立方体 39"/>
              <p:cNvSpPr/>
              <p:nvPr/>
            </p:nvSpPr>
            <p:spPr bwMode="auto">
              <a:xfrm>
                <a:off x="754730" y="292850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" name="立方体 40"/>
              <p:cNvSpPr/>
              <p:nvPr/>
            </p:nvSpPr>
            <p:spPr bwMode="auto">
              <a:xfrm>
                <a:off x="705563" y="297721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立方体 41"/>
              <p:cNvSpPr/>
              <p:nvPr/>
            </p:nvSpPr>
            <p:spPr bwMode="auto">
              <a:xfrm>
                <a:off x="652287" y="302904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3" name="立方体 42"/>
            <p:cNvSpPr/>
            <p:nvPr/>
          </p:nvSpPr>
          <p:spPr bwMode="auto">
            <a:xfrm>
              <a:off x="598632" y="3078433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立方体 43"/>
            <p:cNvSpPr/>
            <p:nvPr/>
          </p:nvSpPr>
          <p:spPr bwMode="auto">
            <a:xfrm>
              <a:off x="549150" y="3126473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立方体 44"/>
            <p:cNvSpPr/>
            <p:nvPr/>
          </p:nvSpPr>
          <p:spPr bwMode="auto">
            <a:xfrm>
              <a:off x="499983" y="3175185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立方体 45"/>
            <p:cNvSpPr/>
            <p:nvPr/>
          </p:nvSpPr>
          <p:spPr bwMode="auto">
            <a:xfrm>
              <a:off x="446707" y="3227019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89405" y="1908641"/>
            <a:ext cx="536006" cy="535718"/>
            <a:chOff x="446707" y="2682493"/>
            <a:chExt cx="767434" cy="745618"/>
          </a:xfrm>
          <a:solidFill>
            <a:srgbClr val="FF0000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652287" y="2682493"/>
              <a:ext cx="561854" cy="547648"/>
              <a:chOff x="652287" y="2682493"/>
              <a:chExt cx="561854" cy="547648"/>
            </a:xfrm>
            <a:grpFill/>
          </p:grpSpPr>
          <p:sp>
            <p:nvSpPr>
              <p:cNvPr id="53" name="立方体 52"/>
              <p:cNvSpPr/>
              <p:nvPr/>
            </p:nvSpPr>
            <p:spPr bwMode="auto">
              <a:xfrm>
                <a:off x="1009255" y="268249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959773" y="273053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910606" y="277924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857330" y="283107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804212" y="288046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754730" y="292850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705563" y="297721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652287" y="302904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9" name="立方体 48"/>
            <p:cNvSpPr/>
            <p:nvPr/>
          </p:nvSpPr>
          <p:spPr bwMode="auto">
            <a:xfrm>
              <a:off x="598632" y="3078433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立方体 49"/>
            <p:cNvSpPr/>
            <p:nvPr/>
          </p:nvSpPr>
          <p:spPr bwMode="auto">
            <a:xfrm>
              <a:off x="549150" y="3126473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立方体 50"/>
            <p:cNvSpPr/>
            <p:nvPr/>
          </p:nvSpPr>
          <p:spPr bwMode="auto">
            <a:xfrm>
              <a:off x="499983" y="3175185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立方体 51"/>
            <p:cNvSpPr/>
            <p:nvPr/>
          </p:nvSpPr>
          <p:spPr bwMode="auto">
            <a:xfrm>
              <a:off x="446707" y="3227019"/>
              <a:ext cx="204886" cy="201092"/>
            </a:xfrm>
            <a:prstGeom prst="cub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立方体 5"/>
          <p:cNvSpPr/>
          <p:nvPr/>
        </p:nvSpPr>
        <p:spPr bwMode="auto">
          <a:xfrm>
            <a:off x="688943" y="1905916"/>
            <a:ext cx="1209244" cy="546182"/>
          </a:xfrm>
          <a:prstGeom prst="cube">
            <a:avLst>
              <a:gd name="adj" fmla="val 7781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52065" y="1911027"/>
            <a:ext cx="573836" cy="541070"/>
            <a:chOff x="1833065" y="2688936"/>
            <a:chExt cx="821598" cy="753067"/>
          </a:xfrm>
          <a:solidFill>
            <a:srgbClr val="00B050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1833065" y="2696049"/>
              <a:ext cx="710139" cy="745954"/>
              <a:chOff x="752716" y="2681821"/>
              <a:chExt cx="710139" cy="745954"/>
            </a:xfrm>
            <a:grpFill/>
          </p:grpSpPr>
          <p:sp>
            <p:nvSpPr>
              <p:cNvPr id="75" name="立方体 74"/>
              <p:cNvSpPr/>
              <p:nvPr/>
            </p:nvSpPr>
            <p:spPr bwMode="auto">
              <a:xfrm>
                <a:off x="1258913" y="2681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立方体 75"/>
              <p:cNvSpPr/>
              <p:nvPr/>
            </p:nvSpPr>
            <p:spPr bwMode="auto">
              <a:xfrm>
                <a:off x="1163429" y="2776523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7" name="立方体 76"/>
              <p:cNvSpPr/>
              <p:nvPr/>
            </p:nvSpPr>
            <p:spPr bwMode="auto">
              <a:xfrm>
                <a:off x="1065134" y="2871195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8" name="立方体 77"/>
              <p:cNvSpPr/>
              <p:nvPr/>
            </p:nvSpPr>
            <p:spPr bwMode="auto">
              <a:xfrm>
                <a:off x="955757" y="2972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9" name="立方体 78"/>
              <p:cNvSpPr/>
              <p:nvPr/>
            </p:nvSpPr>
            <p:spPr bwMode="auto">
              <a:xfrm>
                <a:off x="853599" y="3072287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立方体 34"/>
              <p:cNvSpPr/>
              <p:nvPr/>
            </p:nvSpPr>
            <p:spPr bwMode="auto">
              <a:xfrm>
                <a:off x="752716" y="3173169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944524" y="2688936"/>
              <a:ext cx="710139" cy="745954"/>
              <a:chOff x="752716" y="2681821"/>
              <a:chExt cx="710139" cy="745954"/>
            </a:xfrm>
            <a:grpFill/>
          </p:grpSpPr>
          <p:sp>
            <p:nvSpPr>
              <p:cNvPr id="82" name="立方体 81"/>
              <p:cNvSpPr/>
              <p:nvPr/>
            </p:nvSpPr>
            <p:spPr bwMode="auto">
              <a:xfrm>
                <a:off x="1258913" y="2681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3" name="立方体 82"/>
              <p:cNvSpPr/>
              <p:nvPr/>
            </p:nvSpPr>
            <p:spPr bwMode="auto">
              <a:xfrm>
                <a:off x="1163429" y="2776523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立方体 83"/>
              <p:cNvSpPr/>
              <p:nvPr/>
            </p:nvSpPr>
            <p:spPr bwMode="auto">
              <a:xfrm>
                <a:off x="1065134" y="2871195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立方体 84"/>
              <p:cNvSpPr/>
              <p:nvPr/>
            </p:nvSpPr>
            <p:spPr bwMode="auto">
              <a:xfrm>
                <a:off x="955757" y="2972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立方体 85"/>
              <p:cNvSpPr/>
              <p:nvPr/>
            </p:nvSpPr>
            <p:spPr bwMode="auto">
              <a:xfrm>
                <a:off x="853599" y="3072287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立方体 86"/>
              <p:cNvSpPr/>
              <p:nvPr/>
            </p:nvSpPr>
            <p:spPr bwMode="auto">
              <a:xfrm>
                <a:off x="752716" y="3173169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1233444" y="2332610"/>
            <a:ext cx="573836" cy="541070"/>
            <a:chOff x="1833065" y="2688936"/>
            <a:chExt cx="821598" cy="753067"/>
          </a:xfrm>
          <a:solidFill>
            <a:srgbClr val="00B050"/>
          </a:solidFill>
        </p:grpSpPr>
        <p:grpSp>
          <p:nvGrpSpPr>
            <p:cNvPr id="91" name="组合 90"/>
            <p:cNvGrpSpPr/>
            <p:nvPr/>
          </p:nvGrpSpPr>
          <p:grpSpPr>
            <a:xfrm>
              <a:off x="1833065" y="2696049"/>
              <a:ext cx="710139" cy="745954"/>
              <a:chOff x="752716" y="2681821"/>
              <a:chExt cx="710139" cy="745954"/>
            </a:xfrm>
            <a:grpFill/>
          </p:grpSpPr>
          <p:sp>
            <p:nvSpPr>
              <p:cNvPr id="99" name="立方体 98"/>
              <p:cNvSpPr/>
              <p:nvPr/>
            </p:nvSpPr>
            <p:spPr bwMode="auto">
              <a:xfrm>
                <a:off x="1258913" y="2681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立方体 99"/>
              <p:cNvSpPr/>
              <p:nvPr/>
            </p:nvSpPr>
            <p:spPr bwMode="auto">
              <a:xfrm>
                <a:off x="1163429" y="2776523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立方体 100"/>
              <p:cNvSpPr/>
              <p:nvPr/>
            </p:nvSpPr>
            <p:spPr bwMode="auto">
              <a:xfrm>
                <a:off x="1065134" y="2871195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立方体 101"/>
              <p:cNvSpPr/>
              <p:nvPr/>
            </p:nvSpPr>
            <p:spPr bwMode="auto">
              <a:xfrm>
                <a:off x="955757" y="2972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立方体 102"/>
              <p:cNvSpPr/>
              <p:nvPr/>
            </p:nvSpPr>
            <p:spPr bwMode="auto">
              <a:xfrm>
                <a:off x="853599" y="3072287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立方体 103"/>
              <p:cNvSpPr/>
              <p:nvPr/>
            </p:nvSpPr>
            <p:spPr bwMode="auto">
              <a:xfrm>
                <a:off x="752716" y="3173169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944524" y="2688936"/>
              <a:ext cx="710139" cy="745954"/>
              <a:chOff x="752716" y="2681821"/>
              <a:chExt cx="710139" cy="745954"/>
            </a:xfrm>
            <a:grpFill/>
          </p:grpSpPr>
          <p:sp>
            <p:nvSpPr>
              <p:cNvPr id="93" name="立方体 92"/>
              <p:cNvSpPr/>
              <p:nvPr/>
            </p:nvSpPr>
            <p:spPr bwMode="auto">
              <a:xfrm>
                <a:off x="1258913" y="2681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立方体 93"/>
              <p:cNvSpPr/>
              <p:nvPr/>
            </p:nvSpPr>
            <p:spPr bwMode="auto">
              <a:xfrm>
                <a:off x="1163429" y="2776523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立方体 94"/>
              <p:cNvSpPr/>
              <p:nvPr/>
            </p:nvSpPr>
            <p:spPr bwMode="auto">
              <a:xfrm>
                <a:off x="1065134" y="2871195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立方体 95"/>
              <p:cNvSpPr/>
              <p:nvPr/>
            </p:nvSpPr>
            <p:spPr bwMode="auto">
              <a:xfrm>
                <a:off x="955757" y="2972821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立方体 96"/>
              <p:cNvSpPr/>
              <p:nvPr/>
            </p:nvSpPr>
            <p:spPr bwMode="auto">
              <a:xfrm>
                <a:off x="853599" y="3072287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8" name="立方体 97"/>
              <p:cNvSpPr/>
              <p:nvPr/>
            </p:nvSpPr>
            <p:spPr bwMode="auto">
              <a:xfrm>
                <a:off x="752716" y="3173169"/>
                <a:ext cx="203942" cy="254606"/>
              </a:xfrm>
              <a:prstGeom prst="cube">
                <a:avLst>
                  <a:gd name="adj" fmla="val 49563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88" name="立方体 87"/>
          <p:cNvSpPr/>
          <p:nvPr/>
        </p:nvSpPr>
        <p:spPr bwMode="auto">
          <a:xfrm>
            <a:off x="1239778" y="1905916"/>
            <a:ext cx="1621532" cy="978704"/>
          </a:xfrm>
          <a:prstGeom prst="cube">
            <a:avLst>
              <a:gd name="adj" fmla="val 8728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54449" y="2339560"/>
            <a:ext cx="1214408" cy="546182"/>
            <a:chOff x="446707" y="2681822"/>
            <a:chExt cx="1738747" cy="760182"/>
          </a:xfrm>
          <a:solidFill>
            <a:schemeClr val="bg1">
              <a:lumMod val="95000"/>
            </a:schemeClr>
          </a:solidFill>
        </p:grpSpPr>
        <p:grpSp>
          <p:nvGrpSpPr>
            <p:cNvPr id="107" name="组合 106"/>
            <p:cNvGrpSpPr/>
            <p:nvPr/>
          </p:nvGrpSpPr>
          <p:grpSpPr>
            <a:xfrm>
              <a:off x="446707" y="2682493"/>
              <a:ext cx="767434" cy="745618"/>
              <a:chOff x="446707" y="2682493"/>
              <a:chExt cx="767434" cy="745618"/>
            </a:xfrm>
            <a:grpFill/>
          </p:grpSpPr>
          <p:grpSp>
            <p:nvGrpSpPr>
              <p:cNvPr id="123" name="组合 122"/>
              <p:cNvGrpSpPr/>
              <p:nvPr/>
            </p:nvGrpSpPr>
            <p:grpSpPr>
              <a:xfrm>
                <a:off x="652287" y="2682493"/>
                <a:ext cx="561854" cy="547648"/>
                <a:chOff x="652287" y="2682493"/>
                <a:chExt cx="561854" cy="547648"/>
              </a:xfrm>
              <a:grpFill/>
            </p:grpSpPr>
            <p:sp>
              <p:nvSpPr>
                <p:cNvPr id="128" name="立方体 127"/>
                <p:cNvSpPr/>
                <p:nvPr/>
              </p:nvSpPr>
              <p:spPr bwMode="auto">
                <a:xfrm>
                  <a:off x="1009255" y="268249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9" name="立方体 128"/>
                <p:cNvSpPr/>
                <p:nvPr/>
              </p:nvSpPr>
              <p:spPr bwMode="auto">
                <a:xfrm>
                  <a:off x="959773" y="273053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" name="立方体 129"/>
                <p:cNvSpPr/>
                <p:nvPr/>
              </p:nvSpPr>
              <p:spPr bwMode="auto">
                <a:xfrm>
                  <a:off x="910606" y="2779245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" name="立方体 130"/>
                <p:cNvSpPr/>
                <p:nvPr/>
              </p:nvSpPr>
              <p:spPr bwMode="auto">
                <a:xfrm>
                  <a:off x="857330" y="2831079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" name="立方体 131"/>
                <p:cNvSpPr/>
                <p:nvPr/>
              </p:nvSpPr>
              <p:spPr bwMode="auto">
                <a:xfrm>
                  <a:off x="804212" y="288046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3" name="立方体 132"/>
                <p:cNvSpPr/>
                <p:nvPr/>
              </p:nvSpPr>
              <p:spPr bwMode="auto">
                <a:xfrm>
                  <a:off x="754730" y="292850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" name="立方体 133"/>
                <p:cNvSpPr/>
                <p:nvPr/>
              </p:nvSpPr>
              <p:spPr bwMode="auto">
                <a:xfrm>
                  <a:off x="705563" y="2977215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" name="立方体 134"/>
                <p:cNvSpPr/>
                <p:nvPr/>
              </p:nvSpPr>
              <p:spPr bwMode="auto">
                <a:xfrm>
                  <a:off x="652287" y="3029049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24" name="立方体 123"/>
              <p:cNvSpPr/>
              <p:nvPr/>
            </p:nvSpPr>
            <p:spPr bwMode="auto">
              <a:xfrm>
                <a:off x="598632" y="307843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" name="立方体 124"/>
              <p:cNvSpPr/>
              <p:nvPr/>
            </p:nvSpPr>
            <p:spPr bwMode="auto">
              <a:xfrm>
                <a:off x="549150" y="312647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" name="立方体 125"/>
              <p:cNvSpPr/>
              <p:nvPr/>
            </p:nvSpPr>
            <p:spPr bwMode="auto">
              <a:xfrm>
                <a:off x="499983" y="317518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立方体 126"/>
              <p:cNvSpPr/>
              <p:nvPr/>
            </p:nvSpPr>
            <p:spPr bwMode="auto">
              <a:xfrm>
                <a:off x="446707" y="322701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597938" y="2685615"/>
              <a:ext cx="767434" cy="745618"/>
              <a:chOff x="446707" y="2682493"/>
              <a:chExt cx="767434" cy="745618"/>
            </a:xfrm>
            <a:grpFill/>
          </p:grpSpPr>
          <p:grpSp>
            <p:nvGrpSpPr>
              <p:cNvPr id="110" name="组合 109"/>
              <p:cNvGrpSpPr/>
              <p:nvPr/>
            </p:nvGrpSpPr>
            <p:grpSpPr>
              <a:xfrm>
                <a:off x="652287" y="2682493"/>
                <a:ext cx="561854" cy="547648"/>
                <a:chOff x="652287" y="2682493"/>
                <a:chExt cx="561854" cy="547648"/>
              </a:xfrm>
              <a:grpFill/>
            </p:grpSpPr>
            <p:sp>
              <p:nvSpPr>
                <p:cNvPr id="115" name="立方体 114"/>
                <p:cNvSpPr/>
                <p:nvPr/>
              </p:nvSpPr>
              <p:spPr bwMode="auto">
                <a:xfrm>
                  <a:off x="1009255" y="268249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6" name="立方体 115"/>
                <p:cNvSpPr/>
                <p:nvPr/>
              </p:nvSpPr>
              <p:spPr bwMode="auto">
                <a:xfrm>
                  <a:off x="959773" y="273053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" name="立方体 116"/>
                <p:cNvSpPr/>
                <p:nvPr/>
              </p:nvSpPr>
              <p:spPr bwMode="auto">
                <a:xfrm>
                  <a:off x="910606" y="2779245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" name="立方体 117"/>
                <p:cNvSpPr/>
                <p:nvPr/>
              </p:nvSpPr>
              <p:spPr bwMode="auto">
                <a:xfrm>
                  <a:off x="857330" y="2831079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9" name="立方体 118"/>
                <p:cNvSpPr/>
                <p:nvPr/>
              </p:nvSpPr>
              <p:spPr bwMode="auto">
                <a:xfrm>
                  <a:off x="804212" y="288046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" name="立方体 119"/>
                <p:cNvSpPr/>
                <p:nvPr/>
              </p:nvSpPr>
              <p:spPr bwMode="auto">
                <a:xfrm>
                  <a:off x="754730" y="2928503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" name="立方体 120"/>
                <p:cNvSpPr/>
                <p:nvPr/>
              </p:nvSpPr>
              <p:spPr bwMode="auto">
                <a:xfrm>
                  <a:off x="705563" y="2977215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2" name="立方体 121"/>
                <p:cNvSpPr/>
                <p:nvPr/>
              </p:nvSpPr>
              <p:spPr bwMode="auto">
                <a:xfrm>
                  <a:off x="652287" y="3029049"/>
                  <a:ext cx="204886" cy="201092"/>
                </a:xfrm>
                <a:prstGeom prst="cub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11" name="立方体 110"/>
              <p:cNvSpPr/>
              <p:nvPr/>
            </p:nvSpPr>
            <p:spPr bwMode="auto">
              <a:xfrm>
                <a:off x="598632" y="307843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立方体 111"/>
              <p:cNvSpPr/>
              <p:nvPr/>
            </p:nvSpPr>
            <p:spPr bwMode="auto">
              <a:xfrm>
                <a:off x="549150" y="3126473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立方体 112"/>
              <p:cNvSpPr/>
              <p:nvPr/>
            </p:nvSpPr>
            <p:spPr bwMode="auto">
              <a:xfrm>
                <a:off x="499983" y="3175185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" name="立方体 113"/>
              <p:cNvSpPr/>
              <p:nvPr/>
            </p:nvSpPr>
            <p:spPr bwMode="auto">
              <a:xfrm>
                <a:off x="446707" y="3227019"/>
                <a:ext cx="204886" cy="201092"/>
              </a:xfrm>
              <a:prstGeom prst="cub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09" name="立方体 108"/>
            <p:cNvSpPr/>
            <p:nvPr/>
          </p:nvSpPr>
          <p:spPr bwMode="auto">
            <a:xfrm>
              <a:off x="454100" y="2681822"/>
              <a:ext cx="1731354" cy="760182"/>
            </a:xfrm>
            <a:prstGeom prst="cube">
              <a:avLst>
                <a:gd name="adj" fmla="val 77819"/>
              </a:avLst>
            </a:prstGeom>
            <a:solidFill>
              <a:schemeClr val="bg1">
                <a:lumMod val="95000"/>
                <a:alpha val="43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5" name="梯形 104"/>
          <p:cNvSpPr/>
          <p:nvPr/>
        </p:nvSpPr>
        <p:spPr bwMode="auto">
          <a:xfrm>
            <a:off x="4038025" y="1994723"/>
            <a:ext cx="133350" cy="815140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4190425" y="1880715"/>
            <a:ext cx="87630" cy="3887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椭圆 136"/>
          <p:cNvSpPr/>
          <p:nvPr/>
        </p:nvSpPr>
        <p:spPr bwMode="auto">
          <a:xfrm rot="2240284">
            <a:off x="4239039" y="2391306"/>
            <a:ext cx="1188720" cy="1843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椭圆 139"/>
          <p:cNvSpPr/>
          <p:nvPr/>
        </p:nvSpPr>
        <p:spPr bwMode="auto">
          <a:xfrm rot="1565259">
            <a:off x="4326732" y="2271854"/>
            <a:ext cx="1188720" cy="1843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椭圆 140"/>
          <p:cNvSpPr/>
          <p:nvPr/>
        </p:nvSpPr>
        <p:spPr bwMode="auto">
          <a:xfrm rot="710838">
            <a:off x="4404182" y="2089342"/>
            <a:ext cx="1188720" cy="184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圆角矩形 142"/>
          <p:cNvSpPr/>
          <p:nvPr/>
        </p:nvSpPr>
        <p:spPr bwMode="auto">
          <a:xfrm>
            <a:off x="6564864" y="1629936"/>
            <a:ext cx="2155632" cy="205543"/>
          </a:xfrm>
          <a:prstGeom prst="roundRect">
            <a:avLst/>
          </a:prstGeom>
          <a:gradFill flip="none" rotWithShape="1">
            <a:gsLst>
              <a:gs pos="0">
                <a:srgbClr val="0000FF"/>
              </a:gs>
              <a:gs pos="65000">
                <a:srgbClr val="FFFF00"/>
              </a:gs>
              <a:gs pos="3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TextBox 177"/>
          <p:cNvSpPr txBox="1"/>
          <p:nvPr/>
        </p:nvSpPr>
        <p:spPr>
          <a:xfrm>
            <a:off x="8329845" y="206770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638" indent="-274638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altLang="zh-CN" sz="1400" dirty="0" smtClean="0">
                <a:latin typeface="Arial" pitchFamily="34" charset="0"/>
                <a:ea typeface="华文细黑" pitchFamily="2" charset="-122"/>
                <a:cs typeface="Arial" pitchFamily="34" charset="0"/>
              </a:rPr>
              <a:t>TDD</a:t>
            </a:r>
            <a:endParaRPr lang="zh-CN" altLang="en-US" sz="1400" dirty="0" err="1" smtClean="0">
              <a:latin typeface="Arial" pitchFamily="34" charset="0"/>
              <a:ea typeface="华文细黑" pitchFamily="2" charset="-122"/>
              <a:cs typeface="Arial" pitchFamily="34" charset="0"/>
            </a:endParaRPr>
          </a:p>
        </p:txBody>
      </p:sp>
      <p:sp>
        <p:nvSpPr>
          <p:cNvPr id="147" name="TextBox 178"/>
          <p:cNvSpPr txBox="1"/>
          <p:nvPr/>
        </p:nvSpPr>
        <p:spPr>
          <a:xfrm>
            <a:off x="8383689" y="24827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638" indent="-274638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altLang="zh-CN" sz="1400" dirty="0" smtClean="0">
                <a:latin typeface="Arial" pitchFamily="34" charset="0"/>
                <a:ea typeface="华文细黑" pitchFamily="2" charset="-122"/>
                <a:cs typeface="Arial" pitchFamily="34" charset="0"/>
              </a:rPr>
              <a:t>SUL</a:t>
            </a:r>
            <a:endParaRPr lang="zh-CN" altLang="en-US" sz="1400" dirty="0" err="1" smtClean="0">
              <a:latin typeface="Arial" pitchFamily="34" charset="0"/>
              <a:ea typeface="华文细黑" pitchFamily="2" charset="-122"/>
              <a:cs typeface="Arial" pitchFamily="34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6594096" y="2533458"/>
            <a:ext cx="1719618" cy="2183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6938481" y="2533441"/>
            <a:ext cx="348089" cy="2163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7624281" y="2533830"/>
            <a:ext cx="348089" cy="2159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594096" y="2113259"/>
            <a:ext cx="1719618" cy="218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6542004" y="1854510"/>
            <a:ext cx="976367" cy="281762"/>
            <a:chOff x="8135924" y="3959760"/>
            <a:chExt cx="976367" cy="281762"/>
          </a:xfrm>
        </p:grpSpPr>
        <p:sp>
          <p:nvSpPr>
            <p:cNvPr id="154" name="TextBox 171"/>
            <p:cNvSpPr txBox="1"/>
            <p:nvPr/>
          </p:nvSpPr>
          <p:spPr>
            <a:xfrm>
              <a:off x="8135924" y="39597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55" name="TextBox 201"/>
            <p:cNvSpPr txBox="1"/>
            <p:nvPr/>
          </p:nvSpPr>
          <p:spPr>
            <a:xfrm>
              <a:off x="8288324" y="395976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56" name="TextBox 202"/>
            <p:cNvSpPr txBox="1"/>
            <p:nvPr/>
          </p:nvSpPr>
          <p:spPr>
            <a:xfrm>
              <a:off x="8469318" y="395976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57" name="TextBox 203"/>
            <p:cNvSpPr txBox="1"/>
            <p:nvPr/>
          </p:nvSpPr>
          <p:spPr>
            <a:xfrm>
              <a:off x="8640786" y="3959760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S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59" name="TextBox 204"/>
            <p:cNvSpPr txBox="1"/>
            <p:nvPr/>
          </p:nvSpPr>
          <p:spPr>
            <a:xfrm>
              <a:off x="8817017" y="3964523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U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7389729" y="1859275"/>
            <a:ext cx="976367" cy="281762"/>
            <a:chOff x="8135924" y="3959760"/>
            <a:chExt cx="976367" cy="281762"/>
          </a:xfrm>
        </p:grpSpPr>
        <p:sp>
          <p:nvSpPr>
            <p:cNvPr id="161" name="TextBox 207"/>
            <p:cNvSpPr txBox="1"/>
            <p:nvPr/>
          </p:nvSpPr>
          <p:spPr>
            <a:xfrm>
              <a:off x="8135924" y="395977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62" name="TextBox 208"/>
            <p:cNvSpPr txBox="1"/>
            <p:nvPr/>
          </p:nvSpPr>
          <p:spPr>
            <a:xfrm>
              <a:off x="8288324" y="395976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63" name="TextBox 209"/>
            <p:cNvSpPr txBox="1"/>
            <p:nvPr/>
          </p:nvSpPr>
          <p:spPr>
            <a:xfrm>
              <a:off x="8469318" y="395976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D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64" name="TextBox 210"/>
            <p:cNvSpPr txBox="1"/>
            <p:nvPr/>
          </p:nvSpPr>
          <p:spPr>
            <a:xfrm>
              <a:off x="8640786" y="3959760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S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65" name="TextBox 211"/>
            <p:cNvSpPr txBox="1"/>
            <p:nvPr/>
          </p:nvSpPr>
          <p:spPr>
            <a:xfrm>
              <a:off x="8817017" y="3964523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4638" indent="-274638">
                <a:spcBef>
                  <a:spcPts val="600"/>
                </a:spcBef>
                <a:buClr>
                  <a:schemeClr val="bg1">
                    <a:lumMod val="50000"/>
                  </a:schemeClr>
                </a:buClr>
                <a:buSzPct val="80000"/>
                <a:buNone/>
              </a:pPr>
              <a:r>
                <a:rPr lang="en-US" altLang="zh-CN" sz="1200" dirty="0" smtClean="0">
                  <a:latin typeface="Arial" pitchFamily="34" charset="0"/>
                  <a:ea typeface="华文细黑" pitchFamily="2" charset="-122"/>
                  <a:cs typeface="Arial" pitchFamily="34" charset="0"/>
                </a:rPr>
                <a:t>U</a:t>
              </a:r>
              <a:endParaRPr lang="zh-CN" altLang="en-US" sz="1200" dirty="0" err="1" smtClean="0">
                <a:latin typeface="Arial" pitchFamily="34" charset="0"/>
                <a:ea typeface="华文细黑" pitchFamily="2" charset="-122"/>
                <a:cs typeface="Arial" pitchFamily="34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759506" y="2109563"/>
            <a:ext cx="176212" cy="223837"/>
            <a:chOff x="8353426" y="4214813"/>
            <a:chExt cx="176212" cy="223837"/>
          </a:xfrm>
        </p:grpSpPr>
        <p:cxnSp>
          <p:nvCxnSpPr>
            <p:cNvPr id="167" name="直接连接符 166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接连接符 167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9" name="直接连接符 168"/>
          <p:cNvCxnSpPr/>
          <p:nvPr/>
        </p:nvCxnSpPr>
        <p:spPr bwMode="auto">
          <a:xfrm>
            <a:off x="7278618" y="2109563"/>
            <a:ext cx="0" cy="223837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0" name="矩形 169"/>
          <p:cNvSpPr/>
          <p:nvPr/>
        </p:nvSpPr>
        <p:spPr bwMode="auto">
          <a:xfrm>
            <a:off x="7061132" y="2119089"/>
            <a:ext cx="214312" cy="210454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71" name="直接连接符 170"/>
          <p:cNvCxnSpPr/>
          <p:nvPr/>
        </p:nvCxnSpPr>
        <p:spPr bwMode="auto">
          <a:xfrm>
            <a:off x="7102406" y="2109563"/>
            <a:ext cx="0" cy="223837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2" name="组合 171"/>
          <p:cNvGrpSpPr/>
          <p:nvPr/>
        </p:nvGrpSpPr>
        <p:grpSpPr>
          <a:xfrm>
            <a:off x="7440544" y="2114325"/>
            <a:ext cx="176212" cy="223837"/>
            <a:chOff x="8353426" y="4214813"/>
            <a:chExt cx="176212" cy="223837"/>
          </a:xfrm>
        </p:grpSpPr>
        <p:cxnSp>
          <p:nvCxnSpPr>
            <p:cNvPr id="173" name="直接连接符 172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接连接符 173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5" name="组合 174"/>
          <p:cNvGrpSpPr/>
          <p:nvPr/>
        </p:nvGrpSpPr>
        <p:grpSpPr>
          <a:xfrm>
            <a:off x="7792967" y="2114325"/>
            <a:ext cx="176212" cy="223837"/>
            <a:chOff x="8353426" y="4214813"/>
            <a:chExt cx="176212" cy="223837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8353426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接连接符 176"/>
            <p:cNvCxnSpPr/>
            <p:nvPr/>
          </p:nvCxnSpPr>
          <p:spPr bwMode="auto">
            <a:xfrm>
              <a:off x="8529638" y="4214813"/>
              <a:ext cx="0" cy="22383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8" name="矩形 177"/>
          <p:cNvSpPr/>
          <p:nvPr/>
        </p:nvSpPr>
        <p:spPr bwMode="auto">
          <a:xfrm>
            <a:off x="8093006" y="2119087"/>
            <a:ext cx="214312" cy="207041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79" name="直接连接符 178"/>
          <p:cNvCxnSpPr/>
          <p:nvPr/>
        </p:nvCxnSpPr>
        <p:spPr bwMode="auto">
          <a:xfrm>
            <a:off x="8135869" y="2109562"/>
            <a:ext cx="0" cy="223837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4" name="文本框 143"/>
          <p:cNvSpPr txBox="1"/>
          <p:nvPr/>
        </p:nvSpPr>
        <p:spPr>
          <a:xfrm rot="5400000">
            <a:off x="7112638" y="230847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80" name="TextBox 177"/>
          <p:cNvSpPr txBox="1"/>
          <p:nvPr/>
        </p:nvSpPr>
        <p:spPr>
          <a:xfrm>
            <a:off x="8383689" y="298117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638" indent="-274638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altLang="zh-CN" sz="1400" dirty="0" smtClean="0">
                <a:latin typeface="Arial" pitchFamily="34" charset="0"/>
                <a:ea typeface="华文细黑" pitchFamily="2" charset="-122"/>
                <a:cs typeface="Arial" pitchFamily="34" charset="0"/>
              </a:rPr>
              <a:t>FDD</a:t>
            </a:r>
            <a:endParaRPr lang="zh-CN" altLang="en-US" sz="1400" dirty="0" err="1" smtClean="0">
              <a:latin typeface="Arial" pitchFamily="34" charset="0"/>
              <a:ea typeface="华文细黑" pitchFamily="2" charset="-122"/>
              <a:cs typeface="Arial" pitchFamily="34" charset="0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6611973" y="2952366"/>
            <a:ext cx="1719618" cy="110071"/>
            <a:chOff x="8202304" y="4899546"/>
            <a:chExt cx="1719618" cy="220141"/>
          </a:xfrm>
          <a:solidFill>
            <a:srgbClr val="FF0000"/>
          </a:solidFill>
        </p:grpSpPr>
        <p:sp>
          <p:nvSpPr>
            <p:cNvPr id="182" name="矩形 181"/>
            <p:cNvSpPr/>
            <p:nvPr/>
          </p:nvSpPr>
          <p:spPr bwMode="auto">
            <a:xfrm>
              <a:off x="8202304" y="4899546"/>
              <a:ext cx="1719618" cy="21836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3" name="矩形 182"/>
            <p:cNvSpPr/>
            <p:nvPr/>
          </p:nvSpPr>
          <p:spPr bwMode="auto">
            <a:xfrm>
              <a:off x="8543499" y="4899546"/>
              <a:ext cx="348089" cy="22014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9229299" y="4899546"/>
              <a:ext cx="348089" cy="22014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613542" y="3172626"/>
            <a:ext cx="1719618" cy="110071"/>
            <a:chOff x="8202304" y="4899546"/>
            <a:chExt cx="1719618" cy="220141"/>
          </a:xfrm>
          <a:solidFill>
            <a:srgbClr val="00B0F0"/>
          </a:solidFill>
        </p:grpSpPr>
        <p:sp>
          <p:nvSpPr>
            <p:cNvPr id="186" name="矩形 185"/>
            <p:cNvSpPr/>
            <p:nvPr/>
          </p:nvSpPr>
          <p:spPr bwMode="auto">
            <a:xfrm>
              <a:off x="8202304" y="4899546"/>
              <a:ext cx="1719618" cy="21836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7" name="矩形 186"/>
            <p:cNvSpPr/>
            <p:nvPr/>
          </p:nvSpPr>
          <p:spPr bwMode="auto">
            <a:xfrm>
              <a:off x="8543499" y="4899546"/>
              <a:ext cx="348089" cy="22014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8" name="矩形 187"/>
            <p:cNvSpPr/>
            <p:nvPr/>
          </p:nvSpPr>
          <p:spPr bwMode="auto">
            <a:xfrm>
              <a:off x="9229299" y="4899546"/>
              <a:ext cx="348089" cy="22014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endParaRPr lang="zh-CN" altLang="en-US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5" name="圆角矩形 144"/>
          <p:cNvSpPr/>
          <p:nvPr/>
        </p:nvSpPr>
        <p:spPr bwMode="auto">
          <a:xfrm>
            <a:off x="6544004" y="2868059"/>
            <a:ext cx="1839685" cy="47830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五边形 188"/>
          <p:cNvSpPr/>
          <p:nvPr/>
        </p:nvSpPr>
        <p:spPr bwMode="auto">
          <a:xfrm>
            <a:off x="3981754" y="3965422"/>
            <a:ext cx="1323824" cy="356382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1564676" y="3897392"/>
            <a:ext cx="2292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Minimize always-on transmissions</a:t>
            </a:r>
            <a:endParaRPr lang="zh-CN" altLang="en-US" dirty="0"/>
          </a:p>
        </p:txBody>
      </p:sp>
      <p:sp>
        <p:nvSpPr>
          <p:cNvPr id="192" name="文本框 191"/>
          <p:cNvSpPr txBox="1"/>
          <p:nvPr/>
        </p:nvSpPr>
        <p:spPr>
          <a:xfrm>
            <a:off x="1038616" y="4148347"/>
            <a:ext cx="2818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Keep control channel together with data channel in frequency domain</a:t>
            </a:r>
            <a:endParaRPr lang="en-US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5487737" y="3937162"/>
            <a:ext cx="2210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Avoid static/strict timing relations</a:t>
            </a:r>
          </a:p>
        </p:txBody>
      </p:sp>
      <p:sp>
        <p:nvSpPr>
          <p:cNvPr id="194" name="矩形 193"/>
          <p:cNvSpPr/>
          <p:nvPr/>
        </p:nvSpPr>
        <p:spPr>
          <a:xfrm>
            <a:off x="6017639" y="4244755"/>
            <a:ext cx="1500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Reserved resources</a:t>
            </a:r>
          </a:p>
        </p:txBody>
      </p:sp>
      <p:sp>
        <p:nvSpPr>
          <p:cNvPr id="195" name="椭圆 194"/>
          <p:cNvSpPr/>
          <p:nvPr/>
        </p:nvSpPr>
        <p:spPr bwMode="auto">
          <a:xfrm>
            <a:off x="4453363" y="1940982"/>
            <a:ext cx="1188720" cy="18430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dirty="0" smtClean="0"/>
              <a:t>3GPP 5G: NR flexible frame structure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247586" y="809255"/>
            <a:ext cx="2521023" cy="3884666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bg1">
                  <a:lumMod val="75000"/>
                  <a:alpha val="31000"/>
                </a:schemeClr>
              </a:gs>
              <a:gs pos="50000">
                <a:srgbClr val="DCDCDC">
                  <a:alpha val="26000"/>
                </a:srgbClr>
              </a:gs>
              <a:gs pos="100000">
                <a:srgbClr val="C9C9C9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buClr>
                <a:srgbClr val="CC9900"/>
              </a:buClr>
              <a:buFont typeface="Wingdings" pitchFamily="2" charset="2"/>
              <a:buNone/>
            </a:pPr>
            <a:endParaRPr lang="zh-CN" altLang="en-US" sz="1350" b="1" dirty="0">
              <a:solidFill>
                <a:prstClr val="black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59715" y="912313"/>
            <a:ext cx="2194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</a:pPr>
            <a:r>
              <a:rPr lang="en-US" altLang="zh-CN" sz="1350" b="1" dirty="0" smtClean="0">
                <a:solidFill>
                  <a:prstClr val="black"/>
                </a:solidFill>
              </a:rPr>
              <a:t>Flexible Frame </a:t>
            </a:r>
            <a:r>
              <a:rPr lang="en-US" altLang="zh-CN" sz="1350" b="1" dirty="0">
                <a:solidFill>
                  <a:prstClr val="black"/>
                </a:solidFill>
              </a:rPr>
              <a:t>structure</a:t>
            </a:r>
            <a:endParaRPr lang="zh-CN" altLang="en-US" sz="1350" b="1" dirty="0" err="1">
              <a:solidFill>
                <a:prstClr val="black"/>
              </a:solidFill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323767" y="1229075"/>
            <a:ext cx="2361584" cy="351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dirty="0">
                <a:solidFill>
                  <a:prstClr val="black"/>
                </a:solidFill>
              </a:rPr>
              <a:t>NR supports </a:t>
            </a:r>
            <a:r>
              <a:rPr lang="en-US" altLang="zh-CN" i="1" dirty="0">
                <a:solidFill>
                  <a:prstClr val="black"/>
                </a:solidFill>
              </a:rPr>
              <a:t>reduced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guard band ratio </a:t>
            </a:r>
            <a:r>
              <a:rPr lang="en-US" altLang="zh-CN" dirty="0">
                <a:solidFill>
                  <a:prstClr val="black"/>
                </a:solidFill>
              </a:rPr>
              <a:t>with large </a:t>
            </a:r>
            <a:r>
              <a:rPr lang="en-US" altLang="zh-CN" dirty="0" smtClean="0">
                <a:solidFill>
                  <a:prstClr val="black"/>
                </a:solidFill>
              </a:rPr>
              <a:t>component carrier bandwidth</a:t>
            </a:r>
            <a:endParaRPr lang="en-US" altLang="zh-CN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200" dirty="0" smtClean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0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dirty="0" smtClean="0">
                <a:solidFill>
                  <a:prstClr val="black"/>
                </a:solidFill>
              </a:rPr>
              <a:t>NR </a:t>
            </a:r>
            <a:r>
              <a:rPr lang="en-US" altLang="zh-CN" dirty="0">
                <a:solidFill>
                  <a:prstClr val="black"/>
                </a:solidFill>
              </a:rPr>
              <a:t>Multiple SCSs enable reduced slot durations</a:t>
            </a: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endParaRPr lang="en-US" altLang="zh-CN" sz="500" dirty="0" smtClean="0">
              <a:solidFill>
                <a:prstClr val="black"/>
              </a:solidFill>
            </a:endParaRPr>
          </a:p>
          <a:p>
            <a:pPr marL="205924" indent="-205924" eaLnBrk="1" hangingPunct="1">
              <a:spcBef>
                <a:spcPts val="450"/>
              </a:spcBef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l"/>
            </a:pPr>
            <a:r>
              <a:rPr lang="en-US" altLang="zh-CN" dirty="0"/>
              <a:t>NR PDSCH can reuse resources unused by NR PDCCH, saving large overhead especially in large bandwidth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115286"/>
              </p:ext>
            </p:extLst>
          </p:nvPr>
        </p:nvGraphicFramePr>
        <p:xfrm>
          <a:off x="438433" y="1762004"/>
          <a:ext cx="2199306" cy="10171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10183"/>
                <a:gridCol w="903528"/>
                <a:gridCol w="885595"/>
              </a:tblGrid>
              <a:tr h="194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latin typeface="+mj-lt"/>
                        </a:rPr>
                        <a:t>SCS</a:t>
                      </a:r>
                      <a:endParaRPr lang="zh-CN" altLang="en-US" sz="800" b="1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latin typeface="+mj-lt"/>
                        </a:rPr>
                        <a:t>Guard band ratio</a:t>
                      </a:r>
                      <a:endParaRPr lang="zh-CN" altLang="en-US" sz="800" b="1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100" dirty="0">
                        <a:latin typeface="+mj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55409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15kHz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10MHz</a:t>
                      </a:r>
                      <a:r>
                        <a:rPr lang="en-US" altLang="zh-CN" sz="800" baseline="0" dirty="0" smtClean="0">
                          <a:latin typeface="+mj-lt"/>
                        </a:rPr>
                        <a:t> BW: 6.4%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40 MHz BW: 2.8%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</a:tr>
              <a:tr h="319957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30kHz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20 MHz BW:</a:t>
                      </a:r>
                    </a:p>
                    <a:p>
                      <a:r>
                        <a:rPr lang="en-US" altLang="zh-CN" sz="800" dirty="0" smtClean="0">
                          <a:latin typeface="+mj-lt"/>
                        </a:rPr>
                        <a:t>8.2%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100 MHz BW: 1.7%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60kHz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40 MHz BW: 8.2%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100 MHz BW: 2.8%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97416"/>
              </p:ext>
            </p:extLst>
          </p:nvPr>
        </p:nvGraphicFramePr>
        <p:xfrm>
          <a:off x="438433" y="3214533"/>
          <a:ext cx="2199307" cy="70847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47162"/>
                <a:gridCol w="647531"/>
                <a:gridCol w="473250"/>
                <a:gridCol w="631364"/>
              </a:tblGrid>
              <a:tr h="319957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SCS (kHz)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Slot duration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SCS (kHz)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Slot duration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>
                    <a:solidFill>
                      <a:srgbClr val="FF9F9F"/>
                    </a:solidFill>
                  </a:tcPr>
                </a:tc>
              </a:tr>
              <a:tr h="194259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15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1ms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60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0.25ms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</a:tr>
              <a:tr h="194259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30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0.5ms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120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latin typeface="+mj-lt"/>
                        </a:rPr>
                        <a:t>0.125ms</a:t>
                      </a:r>
                      <a:endParaRPr lang="zh-CN" altLang="en-US" sz="800" dirty="0">
                        <a:latin typeface="+mj-lt"/>
                      </a:endParaRPr>
                    </a:p>
                  </a:txBody>
                  <a:tcPr marL="68562" marR="68562" marT="34281" marB="34281"/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 bwMode="auto">
          <a:xfrm>
            <a:off x="780847" y="1200507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8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78" y="912313"/>
            <a:ext cx="6019946" cy="17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Picture 5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78" y="2649783"/>
            <a:ext cx="3512929" cy="194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2" y="2788970"/>
            <a:ext cx="3555116" cy="18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147022" y="4588969"/>
            <a:ext cx="50722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 smtClean="0"/>
              <a:t>Figure source: RWS-180007, </a:t>
            </a:r>
            <a:r>
              <a:rPr kumimoji="0" lang="en-US" altLang="zh-CN" sz="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</a:rPr>
              <a:t>NR Physical Layer Design: Physical layer structure, </a:t>
            </a:r>
            <a:r>
              <a:rPr lang="en-US" altLang="zh-CN" sz="600" kern="0" dirty="0">
                <a:ea typeface="+mj-ea"/>
              </a:rPr>
              <a:t>numerology and frame structure, </a:t>
            </a:r>
            <a:r>
              <a:rPr lang="en-US" altLang="en-US" sz="600" kern="0" dirty="0" err="1">
                <a:ea typeface="+mj-ea"/>
              </a:rPr>
              <a:t>Havish</a:t>
            </a:r>
            <a:r>
              <a:rPr lang="en-US" altLang="en-US" sz="600" kern="0" dirty="0">
                <a:ea typeface="+mj-ea"/>
              </a:rPr>
              <a:t> </a:t>
            </a:r>
            <a:r>
              <a:rPr lang="en-US" altLang="en-US" sz="600" kern="0" dirty="0" err="1">
                <a:ea typeface="+mj-ea"/>
              </a:rPr>
              <a:t>Koorapaty</a:t>
            </a:r>
            <a:r>
              <a:rPr lang="en-US" altLang="en-US" sz="600" kern="0" dirty="0">
                <a:ea typeface="+mj-ea"/>
              </a:rPr>
              <a:t>, Ericsson</a:t>
            </a:r>
            <a:endParaRPr lang="zh-CN" altLang="en-US" sz="600" kern="0" dirty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442913" y="0"/>
            <a:ext cx="6834187" cy="1039813"/>
          </a:xfrm>
        </p:spPr>
        <p:txBody>
          <a:bodyPr/>
          <a:lstStyle/>
          <a:p>
            <a:r>
              <a:rPr lang="en-US" altLang="fi-FI" dirty="0" smtClean="0"/>
              <a:t>3GPP 5G: NR Massive MIMO</a:t>
            </a:r>
          </a:p>
        </p:txBody>
      </p:sp>
      <p:sp>
        <p:nvSpPr>
          <p:cNvPr id="98" name="圆角矩形 97"/>
          <p:cNvSpPr/>
          <p:nvPr/>
        </p:nvSpPr>
        <p:spPr bwMode="auto">
          <a:xfrm>
            <a:off x="222716" y="786006"/>
            <a:ext cx="2521023" cy="3952675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bg1">
                  <a:lumMod val="75000"/>
                  <a:alpha val="31000"/>
                </a:schemeClr>
              </a:gs>
              <a:gs pos="50000">
                <a:srgbClr val="DCDCDC">
                  <a:alpha val="26000"/>
                </a:srgbClr>
              </a:gs>
              <a:gs pos="100000">
                <a:srgbClr val="C9C9C9">
                  <a:alpha val="5500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sp>
        <p:nvSpPr>
          <p:cNvPr id="99" name="TextBox 19"/>
          <p:cNvSpPr txBox="1"/>
          <p:nvPr/>
        </p:nvSpPr>
        <p:spPr>
          <a:xfrm>
            <a:off x="789225" y="895930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1350" b="1" dirty="0">
                <a:ea typeface="华文细黑" pitchFamily="2" charset="-122"/>
              </a:rPr>
              <a:t>Massive MIMO</a:t>
            </a:r>
            <a:endParaRPr lang="zh-CN" altLang="en-US" sz="1350" b="1" dirty="0" err="1">
              <a:ea typeface="华文细黑" pitchFamily="2" charset="-122"/>
            </a:endParaRPr>
          </a:p>
        </p:txBody>
      </p:sp>
      <p:cxnSp>
        <p:nvCxnSpPr>
          <p:cNvPr id="100" name="直接连接符 99"/>
          <p:cNvCxnSpPr/>
          <p:nvPr/>
        </p:nvCxnSpPr>
        <p:spPr bwMode="auto">
          <a:xfrm>
            <a:off x="731656" y="1191128"/>
            <a:ext cx="1447423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Box 30"/>
          <p:cNvSpPr txBox="1"/>
          <p:nvPr/>
        </p:nvSpPr>
        <p:spPr>
          <a:xfrm>
            <a:off x="246008" y="1219695"/>
            <a:ext cx="2361584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NR </a:t>
            </a:r>
            <a:r>
              <a:rPr lang="en-US" altLang="zh-CN" sz="1050" dirty="0" smtClean="0">
                <a:ea typeface="华文细黑" pitchFamily="2" charset="-122"/>
              </a:rPr>
              <a:t>supports </a:t>
            </a:r>
            <a:r>
              <a:rPr lang="en-US" altLang="zh-CN" sz="1050" dirty="0">
                <a:ea typeface="华文细黑" pitchFamily="2" charset="-122"/>
              </a:rPr>
              <a:t>up to 32 </a:t>
            </a:r>
            <a:r>
              <a:rPr lang="en-US" altLang="zh-CN" sz="1050" dirty="0" err="1">
                <a:ea typeface="华文细黑" pitchFamily="2" charset="-122"/>
              </a:rPr>
              <a:t>gNB</a:t>
            </a:r>
            <a:r>
              <a:rPr lang="en-US" altLang="zh-CN" sz="1050" dirty="0">
                <a:ea typeface="华文细黑" pitchFamily="2" charset="-122"/>
              </a:rPr>
              <a:t> ports codebook for FDD; and larger than 64 </a:t>
            </a:r>
            <a:r>
              <a:rPr lang="en-US" altLang="zh-CN" sz="1050" dirty="0" err="1">
                <a:ea typeface="华文细黑" pitchFamily="2" charset="-122"/>
              </a:rPr>
              <a:t>gNB</a:t>
            </a:r>
            <a:r>
              <a:rPr lang="en-US" altLang="zh-CN" sz="1050" dirty="0">
                <a:ea typeface="华文细黑" pitchFamily="2" charset="-122"/>
              </a:rPr>
              <a:t> ports for TDD</a:t>
            </a: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20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7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NR supports 12 orthogonal DM-RS ports for MU </a:t>
            </a:r>
            <a:r>
              <a:rPr lang="en-US" altLang="zh-CN" sz="1050" dirty="0" smtClean="0">
                <a:ea typeface="华文细黑" pitchFamily="2" charset="-122"/>
              </a:rPr>
              <a:t>pairing, as compared to 4 </a:t>
            </a:r>
            <a:r>
              <a:rPr lang="en-US" altLang="zh-CN" sz="1050" dirty="0">
                <a:ea typeface="华文细黑" pitchFamily="2" charset="-122"/>
              </a:rPr>
              <a:t>orthogonal UE specific RS </a:t>
            </a:r>
            <a:r>
              <a:rPr lang="en-US" altLang="zh-CN" sz="1050" dirty="0" smtClean="0">
                <a:ea typeface="华文细黑" pitchFamily="2" charset="-122"/>
              </a:rPr>
              <a:t>ports in LTE</a:t>
            </a: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CN" sz="1050" dirty="0">
              <a:ea typeface="华文细黑" pitchFamily="2" charset="-122"/>
            </a:endParaRPr>
          </a:p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1050" dirty="0">
                <a:ea typeface="华文细黑" pitchFamily="2" charset="-122"/>
              </a:rPr>
              <a:t>NR overhead reduction for reference signals (RS): DMRS overhead reduction for DL/UL compared to LTE-A; no CRS.</a:t>
            </a:r>
          </a:p>
        </p:txBody>
      </p:sp>
      <p:sp>
        <p:nvSpPr>
          <p:cNvPr id="102" name="圆角矩形 101"/>
          <p:cNvSpPr/>
          <p:nvPr/>
        </p:nvSpPr>
        <p:spPr bwMode="auto">
          <a:xfrm>
            <a:off x="315974" y="1777978"/>
            <a:ext cx="1523603" cy="83798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zh-CN" altLang="en-US" sz="750" dirty="0">
              <a:ea typeface="华文细黑" panose="02010600040101010101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454051" y="1854158"/>
            <a:ext cx="90464" cy="99986"/>
            <a:chOff x="4603750" y="2616200"/>
            <a:chExt cx="120650" cy="133350"/>
          </a:xfrm>
        </p:grpSpPr>
        <p:cxnSp>
          <p:nvCxnSpPr>
            <p:cNvPr id="104" name="直接连接符 103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直接连接符 104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6" name="组合 105"/>
          <p:cNvGrpSpPr/>
          <p:nvPr/>
        </p:nvGrpSpPr>
        <p:grpSpPr>
          <a:xfrm>
            <a:off x="454051" y="1987473"/>
            <a:ext cx="90464" cy="99986"/>
            <a:chOff x="4603750" y="2616200"/>
            <a:chExt cx="120650" cy="133350"/>
          </a:xfrm>
        </p:grpSpPr>
        <p:cxnSp>
          <p:nvCxnSpPr>
            <p:cNvPr id="107" name="直接连接符 106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直接连接符 107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9" name="组合 108"/>
          <p:cNvGrpSpPr/>
          <p:nvPr/>
        </p:nvGrpSpPr>
        <p:grpSpPr>
          <a:xfrm>
            <a:off x="454051" y="2296955"/>
            <a:ext cx="90464" cy="99986"/>
            <a:chOff x="4603750" y="2616200"/>
            <a:chExt cx="120650" cy="133350"/>
          </a:xfrm>
        </p:grpSpPr>
        <p:cxnSp>
          <p:nvCxnSpPr>
            <p:cNvPr id="110" name="直接连接符 109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直接连接符 110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2" name="组合 111"/>
          <p:cNvGrpSpPr/>
          <p:nvPr/>
        </p:nvGrpSpPr>
        <p:grpSpPr>
          <a:xfrm>
            <a:off x="449289" y="2435032"/>
            <a:ext cx="90464" cy="99986"/>
            <a:chOff x="4603750" y="2616200"/>
            <a:chExt cx="120650" cy="133350"/>
          </a:xfrm>
        </p:grpSpPr>
        <p:cxnSp>
          <p:nvCxnSpPr>
            <p:cNvPr id="113" name="直接连接符 112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直接连接符 113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5" name="组合 114"/>
          <p:cNvGrpSpPr/>
          <p:nvPr/>
        </p:nvGrpSpPr>
        <p:grpSpPr>
          <a:xfrm>
            <a:off x="615933" y="1854158"/>
            <a:ext cx="90464" cy="99986"/>
            <a:chOff x="4603750" y="2616200"/>
            <a:chExt cx="120650" cy="133350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直接连接符 116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8" name="组合 117"/>
          <p:cNvGrpSpPr/>
          <p:nvPr/>
        </p:nvGrpSpPr>
        <p:grpSpPr>
          <a:xfrm>
            <a:off x="615933" y="1987473"/>
            <a:ext cx="90464" cy="99986"/>
            <a:chOff x="4603750" y="2616200"/>
            <a:chExt cx="120650" cy="133350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直接连接符 119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1" name="组合 120"/>
          <p:cNvGrpSpPr/>
          <p:nvPr/>
        </p:nvGrpSpPr>
        <p:grpSpPr>
          <a:xfrm>
            <a:off x="615933" y="2296955"/>
            <a:ext cx="90464" cy="99986"/>
            <a:chOff x="4603750" y="2616200"/>
            <a:chExt cx="120650" cy="133350"/>
          </a:xfrm>
        </p:grpSpPr>
        <p:cxnSp>
          <p:nvCxnSpPr>
            <p:cNvPr id="122" name="直接连接符 121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直接连接符 122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4" name="组合 123"/>
          <p:cNvGrpSpPr/>
          <p:nvPr/>
        </p:nvGrpSpPr>
        <p:grpSpPr>
          <a:xfrm>
            <a:off x="611172" y="2435032"/>
            <a:ext cx="90464" cy="99986"/>
            <a:chOff x="4603750" y="2616200"/>
            <a:chExt cx="120650" cy="133350"/>
          </a:xfrm>
        </p:grpSpPr>
        <p:cxnSp>
          <p:nvCxnSpPr>
            <p:cNvPr id="125" name="直接连接符 124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直接连接符 125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7" name="组合 126"/>
          <p:cNvGrpSpPr/>
          <p:nvPr/>
        </p:nvGrpSpPr>
        <p:grpSpPr>
          <a:xfrm>
            <a:off x="768294" y="1854158"/>
            <a:ext cx="90464" cy="99986"/>
            <a:chOff x="4603750" y="2616200"/>
            <a:chExt cx="120650" cy="133350"/>
          </a:xfrm>
        </p:grpSpPr>
        <p:cxnSp>
          <p:nvCxnSpPr>
            <p:cNvPr id="128" name="直接连接符 127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直接连接符 128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0" name="组合 129"/>
          <p:cNvGrpSpPr/>
          <p:nvPr/>
        </p:nvGrpSpPr>
        <p:grpSpPr>
          <a:xfrm>
            <a:off x="768294" y="1987473"/>
            <a:ext cx="90464" cy="99986"/>
            <a:chOff x="4603750" y="2616200"/>
            <a:chExt cx="120650" cy="133350"/>
          </a:xfrm>
        </p:grpSpPr>
        <p:cxnSp>
          <p:nvCxnSpPr>
            <p:cNvPr id="131" name="直接连接符 130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直接连接符 131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3" name="组合 132"/>
          <p:cNvGrpSpPr/>
          <p:nvPr/>
        </p:nvGrpSpPr>
        <p:grpSpPr>
          <a:xfrm>
            <a:off x="768294" y="2296955"/>
            <a:ext cx="90464" cy="99986"/>
            <a:chOff x="4603750" y="2616200"/>
            <a:chExt cx="120650" cy="133350"/>
          </a:xfrm>
        </p:grpSpPr>
        <p:cxnSp>
          <p:nvCxnSpPr>
            <p:cNvPr id="134" name="直接连接符 133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直接连接符 134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6" name="组合 135"/>
          <p:cNvGrpSpPr/>
          <p:nvPr/>
        </p:nvGrpSpPr>
        <p:grpSpPr>
          <a:xfrm>
            <a:off x="763533" y="2435032"/>
            <a:ext cx="90464" cy="99986"/>
            <a:chOff x="4603750" y="2616200"/>
            <a:chExt cx="120650" cy="133350"/>
          </a:xfrm>
        </p:grpSpPr>
        <p:cxnSp>
          <p:nvCxnSpPr>
            <p:cNvPr id="137" name="直接连接符 136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直接连接符 137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9" name="组合 138"/>
          <p:cNvGrpSpPr/>
          <p:nvPr/>
        </p:nvGrpSpPr>
        <p:grpSpPr>
          <a:xfrm>
            <a:off x="1268226" y="1849397"/>
            <a:ext cx="90464" cy="99986"/>
            <a:chOff x="4603750" y="2616200"/>
            <a:chExt cx="120650" cy="133350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直接连接符 140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2" name="组合 141"/>
          <p:cNvGrpSpPr/>
          <p:nvPr/>
        </p:nvGrpSpPr>
        <p:grpSpPr>
          <a:xfrm>
            <a:off x="1268226" y="1982712"/>
            <a:ext cx="90464" cy="99986"/>
            <a:chOff x="4603750" y="2616200"/>
            <a:chExt cx="120650" cy="133350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直接连接符 143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5" name="组合 144"/>
          <p:cNvGrpSpPr/>
          <p:nvPr/>
        </p:nvGrpSpPr>
        <p:grpSpPr>
          <a:xfrm>
            <a:off x="1268226" y="2292194"/>
            <a:ext cx="90464" cy="99986"/>
            <a:chOff x="4603750" y="2616200"/>
            <a:chExt cx="120650" cy="133350"/>
          </a:xfrm>
        </p:grpSpPr>
        <p:cxnSp>
          <p:nvCxnSpPr>
            <p:cNvPr id="146" name="直接连接符 145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接连接符 146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8" name="组合 147"/>
          <p:cNvGrpSpPr/>
          <p:nvPr/>
        </p:nvGrpSpPr>
        <p:grpSpPr>
          <a:xfrm>
            <a:off x="1263465" y="2430271"/>
            <a:ext cx="90464" cy="99986"/>
            <a:chOff x="4603750" y="2616200"/>
            <a:chExt cx="120650" cy="133350"/>
          </a:xfrm>
        </p:grpSpPr>
        <p:cxnSp>
          <p:nvCxnSpPr>
            <p:cNvPr id="149" name="直接连接符 148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直接连接符 149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1" name="组合 150"/>
          <p:cNvGrpSpPr/>
          <p:nvPr/>
        </p:nvGrpSpPr>
        <p:grpSpPr>
          <a:xfrm>
            <a:off x="1430109" y="1849397"/>
            <a:ext cx="90464" cy="99986"/>
            <a:chOff x="4603750" y="2616200"/>
            <a:chExt cx="120650" cy="133350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152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4" name="组合 153"/>
          <p:cNvGrpSpPr/>
          <p:nvPr/>
        </p:nvGrpSpPr>
        <p:grpSpPr>
          <a:xfrm>
            <a:off x="1430109" y="1982712"/>
            <a:ext cx="90464" cy="99986"/>
            <a:chOff x="4603750" y="2616200"/>
            <a:chExt cx="120650" cy="133350"/>
          </a:xfrm>
        </p:grpSpPr>
        <p:cxnSp>
          <p:nvCxnSpPr>
            <p:cNvPr id="155" name="直接连接符 154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155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7" name="组合 156"/>
          <p:cNvGrpSpPr/>
          <p:nvPr/>
        </p:nvGrpSpPr>
        <p:grpSpPr>
          <a:xfrm>
            <a:off x="1430109" y="2292194"/>
            <a:ext cx="90464" cy="99986"/>
            <a:chOff x="4603750" y="2616200"/>
            <a:chExt cx="120650" cy="133350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159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1" name="组合 160"/>
          <p:cNvGrpSpPr/>
          <p:nvPr/>
        </p:nvGrpSpPr>
        <p:grpSpPr>
          <a:xfrm>
            <a:off x="1425348" y="2430271"/>
            <a:ext cx="90464" cy="99986"/>
            <a:chOff x="4603750" y="2616200"/>
            <a:chExt cx="120650" cy="133350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3" name="直接连接符 162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4" name="组合 163"/>
          <p:cNvGrpSpPr/>
          <p:nvPr/>
        </p:nvGrpSpPr>
        <p:grpSpPr>
          <a:xfrm>
            <a:off x="1582469" y="1849397"/>
            <a:ext cx="90464" cy="99986"/>
            <a:chOff x="4603750" y="2616200"/>
            <a:chExt cx="120650" cy="133350"/>
          </a:xfrm>
        </p:grpSpPr>
        <p:cxnSp>
          <p:nvCxnSpPr>
            <p:cNvPr id="165" name="直接连接符 164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连接符 165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7" name="组合 166"/>
          <p:cNvGrpSpPr/>
          <p:nvPr/>
        </p:nvGrpSpPr>
        <p:grpSpPr>
          <a:xfrm>
            <a:off x="1582469" y="1982712"/>
            <a:ext cx="90464" cy="99986"/>
            <a:chOff x="4603750" y="2616200"/>
            <a:chExt cx="120650" cy="133350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接连接符 168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0" name="组合 169"/>
          <p:cNvGrpSpPr/>
          <p:nvPr/>
        </p:nvGrpSpPr>
        <p:grpSpPr>
          <a:xfrm>
            <a:off x="1582469" y="2292194"/>
            <a:ext cx="90464" cy="99986"/>
            <a:chOff x="4603750" y="2616200"/>
            <a:chExt cx="120650" cy="133350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接连接符 171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3" name="组合 172"/>
          <p:cNvGrpSpPr/>
          <p:nvPr/>
        </p:nvGrpSpPr>
        <p:grpSpPr>
          <a:xfrm>
            <a:off x="1577708" y="2430271"/>
            <a:ext cx="90464" cy="99986"/>
            <a:chOff x="4603750" y="2616200"/>
            <a:chExt cx="120650" cy="133350"/>
          </a:xfrm>
        </p:grpSpPr>
        <p:cxnSp>
          <p:nvCxnSpPr>
            <p:cNvPr id="174" name="直接连接符 173"/>
            <p:cNvCxnSpPr/>
            <p:nvPr/>
          </p:nvCxnSpPr>
          <p:spPr bwMode="auto">
            <a:xfrm>
              <a:off x="4610100" y="2616200"/>
              <a:ext cx="114300" cy="127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接连接符 174"/>
            <p:cNvCxnSpPr/>
            <p:nvPr/>
          </p:nvCxnSpPr>
          <p:spPr bwMode="auto">
            <a:xfrm flipH="1">
              <a:off x="4603750" y="2616200"/>
              <a:ext cx="120650" cy="133350"/>
            </a:xfrm>
            <a:prstGeom prst="line">
              <a:avLst/>
            </a:prstGeom>
            <a:noFill/>
            <a:ln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6" name="TextBox 109"/>
          <p:cNvSpPr txBox="1"/>
          <p:nvPr/>
        </p:nvSpPr>
        <p:spPr>
          <a:xfrm>
            <a:off x="915893" y="1820830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…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77" name="TextBox 110"/>
          <p:cNvSpPr txBox="1"/>
          <p:nvPr/>
        </p:nvSpPr>
        <p:spPr>
          <a:xfrm>
            <a:off x="915893" y="2239820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…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78" name="TextBox 111"/>
          <p:cNvSpPr txBox="1"/>
          <p:nvPr/>
        </p:nvSpPr>
        <p:spPr>
          <a:xfrm rot="5400000">
            <a:off x="574147" y="2079197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…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79" name="TextBox 112"/>
          <p:cNvSpPr txBox="1"/>
          <p:nvPr/>
        </p:nvSpPr>
        <p:spPr>
          <a:xfrm rot="5400000">
            <a:off x="1388322" y="2083959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zh-CN" sz="750" dirty="0">
                <a:ea typeface="华文细黑" pitchFamily="2" charset="-122"/>
              </a:rPr>
              <a:t>…</a:t>
            </a:r>
            <a:endParaRPr lang="zh-CN" altLang="en-US" sz="750" dirty="0" err="1">
              <a:ea typeface="华文细黑" pitchFamily="2" charset="-122"/>
            </a:endParaRPr>
          </a:p>
        </p:txBody>
      </p:sp>
      <p:sp>
        <p:nvSpPr>
          <p:cNvPr id="180" name="TextBox 123"/>
          <p:cNvSpPr txBox="1"/>
          <p:nvPr/>
        </p:nvSpPr>
        <p:spPr>
          <a:xfrm>
            <a:off x="1794882" y="1977246"/>
            <a:ext cx="9961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924" indent="-205924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CN" sz="825" dirty="0">
                <a:ea typeface="华文细黑" pitchFamily="2" charset="-122"/>
              </a:rPr>
              <a:t>NR Type I/II </a:t>
            </a:r>
            <a:r>
              <a:rPr lang="en-US" altLang="zh-CN" sz="825" dirty="0" smtClean="0">
                <a:ea typeface="华文细黑" pitchFamily="2" charset="-122"/>
              </a:rPr>
              <a:t>codebook</a:t>
            </a:r>
            <a:endParaRPr lang="en-US" altLang="zh-CN" sz="825" dirty="0">
              <a:ea typeface="华文细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5020" t="45583" r="7880" b="19134"/>
          <a:stretch/>
        </p:blipFill>
        <p:spPr>
          <a:xfrm>
            <a:off x="3302247" y="2793102"/>
            <a:ext cx="5176911" cy="181473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963936" y="954391"/>
            <a:ext cx="5939211" cy="1647145"/>
            <a:chOff x="2877054" y="393152"/>
            <a:chExt cx="8256985" cy="2446734"/>
          </a:xfrm>
        </p:grpSpPr>
        <p:sp>
          <p:nvSpPr>
            <p:cNvPr id="184" name="TextBox 6"/>
            <p:cNvSpPr txBox="1"/>
            <p:nvPr/>
          </p:nvSpPr>
          <p:spPr>
            <a:xfrm>
              <a:off x="3942847" y="393152"/>
              <a:ext cx="1854621" cy="320029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NR Type-I codebook design</a:t>
              </a:r>
              <a:endParaRPr lang="ko-KR" altLang="en-US" sz="8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5" name="TextBox 7"/>
            <p:cNvSpPr txBox="1"/>
            <p:nvPr/>
          </p:nvSpPr>
          <p:spPr>
            <a:xfrm>
              <a:off x="8246477" y="393152"/>
              <a:ext cx="1892506" cy="320029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NR Type-II codebook design</a:t>
              </a:r>
              <a:endParaRPr lang="ko-KR" altLang="en-US" sz="8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86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054" y="677711"/>
              <a:ext cx="8256985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" name="TextBox 6"/>
          <p:cNvSpPr txBox="1"/>
          <p:nvPr/>
        </p:nvSpPr>
        <p:spPr>
          <a:xfrm>
            <a:off x="5578824" y="2546899"/>
            <a:ext cx="922047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NR DM-RS design</a:t>
            </a:r>
            <a:endParaRPr lang="ko-KR" alt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6039847" y="4594978"/>
            <a:ext cx="31181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 smtClean="0"/>
              <a:t>Source: </a:t>
            </a:r>
            <a:r>
              <a:rPr lang="en-US" altLang="zh-CN" sz="600" kern="0" dirty="0">
                <a:ea typeface="+mj-ea"/>
              </a:rPr>
              <a:t>RWS-180008, </a:t>
            </a:r>
            <a:r>
              <a:rPr lang="en-US" altLang="ko-KR" sz="600" kern="0" dirty="0">
                <a:ea typeface="+mj-ea"/>
              </a:rPr>
              <a:t>NR Physical Layer Design: NR MIMO</a:t>
            </a:r>
            <a:r>
              <a:rPr lang="en-US" altLang="zh-CN" sz="600" kern="0" dirty="0">
                <a:ea typeface="+mj-ea"/>
              </a:rPr>
              <a:t>, </a:t>
            </a:r>
            <a:r>
              <a:rPr lang="en-US" altLang="en-US" sz="600" kern="0" dirty="0" err="1">
                <a:ea typeface="+mj-ea"/>
              </a:rPr>
              <a:t>Younsun</a:t>
            </a:r>
            <a:r>
              <a:rPr lang="en-US" altLang="en-US" sz="600" kern="0" dirty="0">
                <a:ea typeface="+mj-ea"/>
              </a:rPr>
              <a:t> Kim, Samsung</a:t>
            </a:r>
            <a:endParaRPr lang="zh-CN" altLang="en-US" sz="600" kern="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29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35196</TotalTime>
  <Words>4778</Words>
  <Application>Microsoft Office PowerPoint</Application>
  <PresentationFormat>全屏显示(16:9)</PresentationFormat>
  <Paragraphs>1287</Paragraphs>
  <Slides>48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2" baseType="lpstr">
      <vt:lpstr>???? Bold</vt:lpstr>
      <vt:lpstr>Akkurat Pro</vt:lpstr>
      <vt:lpstr>Arial Unicode MS</vt:lpstr>
      <vt:lpstr>BatangChe</vt:lpstr>
      <vt:lpstr>Kozuka Gothic Pro L</vt:lpstr>
      <vt:lpstr>Kozuka Gothic Pro M</vt:lpstr>
      <vt:lpstr>Malgun Gothic</vt:lpstr>
      <vt:lpstr>Malgun Gothic</vt:lpstr>
      <vt:lpstr>MS Mincho</vt:lpstr>
      <vt:lpstr>MS PGothic</vt:lpstr>
      <vt:lpstr>Nokia Pure Text Light</vt:lpstr>
      <vt:lpstr>黑体</vt:lpstr>
      <vt:lpstr>华文细黑</vt:lpstr>
      <vt:lpstr>宋体</vt:lpstr>
      <vt:lpstr>宋体</vt:lpstr>
      <vt:lpstr>微软雅黑</vt:lpstr>
      <vt:lpstr>Arial</vt:lpstr>
      <vt:lpstr>Calibri</vt:lpstr>
      <vt:lpstr>Helvetica</vt:lpstr>
      <vt:lpstr>Times New Roman</vt:lpstr>
      <vt:lpstr>Wingdings</vt:lpstr>
      <vt:lpstr>Office Theme</vt:lpstr>
      <vt:lpstr>Microsoft Visio 2003-2010 绘图</vt:lpstr>
      <vt:lpstr>Visio</vt:lpstr>
      <vt:lpstr>3GPP 5G Technology and  Self Evaluation Results</vt:lpstr>
      <vt:lpstr>Table of contents</vt:lpstr>
      <vt:lpstr>ITU-R IMT-2020 vision: Extend Radio to industries</vt:lpstr>
      <vt:lpstr>3GPP 5G development timeline</vt:lpstr>
      <vt:lpstr>3GPP 5G submission towards ITU-R</vt:lpstr>
      <vt:lpstr>Table of contents</vt:lpstr>
      <vt:lpstr>3GPP 5G: NR key technical characteristics</vt:lpstr>
      <vt:lpstr>3GPP 5G: NR flexible frame structure</vt:lpstr>
      <vt:lpstr>3GPP 5G: NR Massive MIMO</vt:lpstr>
      <vt:lpstr>3GPP 5G: NR flexible spectrum utilization </vt:lpstr>
      <vt:lpstr>3GPP 5G: LTE evolution</vt:lpstr>
      <vt:lpstr>3GPP 5G: NB-IoT and eMTC</vt:lpstr>
      <vt:lpstr>3GPP 5G architecture</vt:lpstr>
      <vt:lpstr>Table of contents</vt:lpstr>
      <vt:lpstr>3GPP submission templates</vt:lpstr>
      <vt:lpstr>3GPP Submission Templates Description templates - Characteristics</vt:lpstr>
      <vt:lpstr>Characteristics Description: More references</vt:lpstr>
      <vt:lpstr>Self evaluation report TR 37.910</vt:lpstr>
      <vt:lpstr>Peak spectral efficiency</vt:lpstr>
      <vt:lpstr>Peak spectral efficiency</vt:lpstr>
      <vt:lpstr>Peak data rate</vt:lpstr>
      <vt:lpstr>Average and 5th percentile user SE</vt:lpstr>
      <vt:lpstr>Average and 5th percentile user SE</vt:lpstr>
      <vt:lpstr>Average and 5th percentile user SE</vt:lpstr>
      <vt:lpstr>Average and 5th percentile user SE</vt:lpstr>
      <vt:lpstr>Average and 5th percentile user SE</vt:lpstr>
      <vt:lpstr>User experienced data rate</vt:lpstr>
      <vt:lpstr>Area traffic capacity</vt:lpstr>
      <vt:lpstr>Energy efficiency</vt:lpstr>
      <vt:lpstr>Energy efficiency</vt:lpstr>
      <vt:lpstr>Mobility</vt:lpstr>
      <vt:lpstr>User plane latency</vt:lpstr>
      <vt:lpstr>User plane latency</vt:lpstr>
      <vt:lpstr>User plane latency</vt:lpstr>
      <vt:lpstr>User plane latency</vt:lpstr>
      <vt:lpstr>Control plane latency</vt:lpstr>
      <vt:lpstr>Mobility interruption time</vt:lpstr>
      <vt:lpstr>Reliability</vt:lpstr>
      <vt:lpstr>Connection density</vt:lpstr>
      <vt:lpstr>Link budget</vt:lpstr>
      <vt:lpstr>PowerPoint 演示文稿</vt:lpstr>
      <vt:lpstr>Table of contents</vt:lpstr>
      <vt:lpstr>3GPP Compliance to Service and Spectrum Requirement</vt:lpstr>
      <vt:lpstr>3GPP Compliance to Technical Performance Requirement</vt:lpstr>
      <vt:lpstr>3GPP Compliance to Technical Performance Requirement</vt:lpstr>
      <vt:lpstr>Conclusion</vt:lpstr>
      <vt:lpstr>Acknowledgement</vt:lpstr>
      <vt:lpstr>Thank you!</vt:lpstr>
    </vt:vector>
  </TitlesOfParts>
  <Company>3GPP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Scrase</dc:creator>
  <dc:description>© 2009  All rights reserved</dc:description>
  <cp:lastModifiedBy>Wuyong (Eric, WRD)</cp:lastModifiedBy>
  <cp:revision>1685</cp:revision>
  <dcterms:created xsi:type="dcterms:W3CDTF">2008-08-30T09:32:10Z</dcterms:created>
  <dcterms:modified xsi:type="dcterms:W3CDTF">2019-12-02T12:55:17Z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(3)aRub8rDuIsn+NEF8HfFZbK+83VszA4aWvwL4+LgKoJ74MCeoNY+1mEB6IVD6tButj0ofZ1Km
bViJLs4j7JYj2YHz+9lD9wEf6Zd8iovLS6fq7VtQAFxAxF91T2iKulpmZiRscLlng9w46gqw
yWhwIK7K115h3PI06bgUf0Gpt12VEuFqplhTZNeWXBPEfdRIBAbMT4bjlKhZbNPcdQvoju1m
GCAe4gZzMAVDL3qcH9</vt:lpwstr>
  </property>
  <property fmtid="{D5CDD505-2E9C-101B-9397-08002B2CF9AE}" pid="3" name="_2015_ms_pID_7253431">
    <vt:lpwstr>li9rHspNm48wMhQAP0Hn8GZQbsNKUMihujogHLJSy0lvmQvTOcclli
8jdV3t7h3nQQByXQmjT6CD/wrRueBAdQWl+d9ljU8KF2Qcw6OH7OqofUKIildWKNsZGHCLZR
idkMGjDZQeoGX0OwdwaCYGoYBGVfEnxPSl+5ys9hI5okYqCjI+ynoST1HVcueOoGmjy/WoT0
DLVnQsq3LFZD195n3b0kAiwDoGoOAQfCc+Mz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1574603553</vt:lpwstr>
  </property>
  <property fmtid="{D5CDD505-2E9C-101B-9397-08002B2CF9AE}" pid="8" name="_2015_ms_pID_7253432">
    <vt:lpwstr>LIwx8/qZS9Otie6nGRSFPCM=</vt:lpwstr>
  </property>
</Properties>
</file>